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557" r:id="rId2"/>
    <p:sldId id="463" r:id="rId3"/>
    <p:sldId id="464" r:id="rId4"/>
    <p:sldId id="465" r:id="rId5"/>
    <p:sldId id="461" r:id="rId6"/>
    <p:sldId id="579" r:id="rId7"/>
    <p:sldId id="581" r:id="rId8"/>
    <p:sldId id="386" r:id="rId9"/>
    <p:sldId id="646" r:id="rId10"/>
    <p:sldId id="652" r:id="rId11"/>
    <p:sldId id="653" r:id="rId12"/>
    <p:sldId id="616" r:id="rId13"/>
    <p:sldId id="617" r:id="rId14"/>
    <p:sldId id="596" r:id="rId15"/>
    <p:sldId id="572" r:id="rId16"/>
    <p:sldId id="583" r:id="rId17"/>
    <p:sldId id="582" r:id="rId18"/>
    <p:sldId id="640" r:id="rId19"/>
    <p:sldId id="641" r:id="rId20"/>
    <p:sldId id="618" r:id="rId21"/>
    <p:sldId id="651" r:id="rId22"/>
    <p:sldId id="612" r:id="rId23"/>
    <p:sldId id="613" r:id="rId24"/>
    <p:sldId id="614" r:id="rId25"/>
    <p:sldId id="597" r:id="rId26"/>
    <p:sldId id="599" r:id="rId27"/>
    <p:sldId id="598" r:id="rId28"/>
    <p:sldId id="604" r:id="rId29"/>
    <p:sldId id="600" r:id="rId30"/>
    <p:sldId id="601" r:id="rId31"/>
    <p:sldId id="635" r:id="rId32"/>
    <p:sldId id="602" r:id="rId33"/>
    <p:sldId id="605" r:id="rId34"/>
    <p:sldId id="608" r:id="rId35"/>
    <p:sldId id="607" r:id="rId36"/>
    <p:sldId id="606" r:id="rId37"/>
    <p:sldId id="603" r:id="rId38"/>
    <p:sldId id="656" r:id="rId39"/>
    <p:sldId id="657" r:id="rId40"/>
    <p:sldId id="647" r:id="rId41"/>
    <p:sldId id="655" r:id="rId42"/>
    <p:sldId id="658" r:id="rId43"/>
    <p:sldId id="659" r:id="rId44"/>
    <p:sldId id="515" r:id="rId45"/>
    <p:sldId id="609" r:id="rId46"/>
    <p:sldId id="648" r:id="rId47"/>
    <p:sldId id="576" r:id="rId48"/>
    <p:sldId id="507" r:id="rId49"/>
    <p:sldId id="615" r:id="rId50"/>
    <p:sldId id="645" r:id="rId51"/>
    <p:sldId id="624" r:id="rId52"/>
    <p:sldId id="625" r:id="rId53"/>
    <p:sldId id="626" r:id="rId54"/>
    <p:sldId id="627" r:id="rId55"/>
    <p:sldId id="628" r:id="rId56"/>
    <p:sldId id="629" r:id="rId57"/>
    <p:sldId id="630" r:id="rId58"/>
    <p:sldId id="631" r:id="rId59"/>
    <p:sldId id="632" r:id="rId60"/>
    <p:sldId id="643" r:id="rId61"/>
    <p:sldId id="644" r:id="rId6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1366"/>
    <a:srgbClr val="CC66FF"/>
    <a:srgbClr val="041129"/>
    <a:srgbClr val="1C21C4"/>
    <a:srgbClr val="D883FF"/>
    <a:srgbClr val="FFADD6"/>
    <a:srgbClr val="808000"/>
    <a:srgbClr val="031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39" autoAdjust="0"/>
    <p:restoredTop sz="91469" autoAdjust="0"/>
  </p:normalViewPr>
  <p:slideViewPr>
    <p:cSldViewPr snapToGrid="0" snapToObjects="1">
      <p:cViewPr varScale="1">
        <p:scale>
          <a:sx n="107" d="100"/>
          <a:sy n="107" d="100"/>
        </p:scale>
        <p:origin x="-18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1B7B6F75-9030-9948-A95D-8EE5B2D1EDB9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A038CEBA-9128-DA4F-89FE-F14D01E81C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581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BA935E78-1492-DF40-98A9-F1B651563284}" type="datetimeFigureOut">
              <a:rPr lang="en-US" smtClean="0"/>
              <a:pPr/>
              <a:t>8/31/2016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B1CC4082-AF12-AC4F-9724-08B1AD44D1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650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53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42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42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Reductions in onroad mobile in all regions, reductions in offroad in US,</a:t>
            </a:r>
            <a:r>
              <a:rPr lang="en-GB" baseline="0" dirty="0" smtClean="0"/>
              <a:t> increases in EGU and non-EGU point emissions in Mexico, increases in O&amp;G emissions in TX and NM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24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17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46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Picked top 5 source groups</a:t>
            </a:r>
            <a:r>
              <a:rPr lang="en-US" baseline="0" dirty="0" smtClean="0"/>
              <a:t> </a:t>
            </a:r>
            <a:r>
              <a:rPr lang="en-US" dirty="0" smtClean="0"/>
              <a:t>because</a:t>
            </a:r>
            <a:r>
              <a:rPr lang="en-US" baseline="0" dirty="0" smtClean="0"/>
              <a:t> after 5 source groups, 2011 ozone contribution was often &lt; 1 ppb</a:t>
            </a:r>
          </a:p>
          <a:p>
            <a:r>
              <a:rPr lang="en-US" baseline="0" dirty="0" smtClean="0"/>
              <a:t>Green arrow to call out reduction in frequency of appearance of NM onroad mobile from 2011 to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44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42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03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566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842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842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842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620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321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32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253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424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Hurley, Carlsbad, Deming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0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DE1F4-CEB1-F246-878C-44C549862E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8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C4082-AF12-AC4F-9724-08B1AD44D1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7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846" y="6492875"/>
            <a:ext cx="466154" cy="365125"/>
          </a:xfrm>
        </p:spPr>
        <p:txBody>
          <a:bodyPr/>
          <a:lstStyle/>
          <a:p>
            <a:fld id="{51EE8312-DC29-064E-9138-361627651F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UNC_IE_log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b="11831"/>
          <a:stretch/>
        </p:blipFill>
        <p:spPr bwMode="auto">
          <a:xfrm>
            <a:off x="7429500" y="6135909"/>
            <a:ext cx="1714500" cy="63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_Logo_Cya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51" y="6220378"/>
            <a:ext cx="3236049" cy="409932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992" y="6189635"/>
            <a:ext cx="922828" cy="685530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4900" y="6189635"/>
            <a:ext cx="2971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5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075" y="6356350"/>
            <a:ext cx="466154" cy="365125"/>
          </a:xfrm>
        </p:spPr>
        <p:txBody>
          <a:bodyPr/>
          <a:lstStyle/>
          <a:p>
            <a:fld id="{51EE8312-DC29-064E-9138-36162765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0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075" y="6356350"/>
            <a:ext cx="466154" cy="365125"/>
          </a:xfrm>
        </p:spPr>
        <p:txBody>
          <a:bodyPr/>
          <a:lstStyle/>
          <a:p>
            <a:fld id="{51EE8312-DC29-064E-9138-36162765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2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99106" y="6356350"/>
            <a:ext cx="4661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EE8312-DC29-064E-9138-361627651F98}" type="slidenum">
              <a:rPr lang="en-US" smtClean="0">
                <a:solidFill>
                  <a:srgbClr val="660066"/>
                </a:solidFill>
              </a:rPr>
              <a:pPr/>
              <a:t>‹#›</a:t>
            </a:fld>
            <a:endParaRPr lang="en-US">
              <a:solidFill>
                <a:srgbClr val="660066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0066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406115" y="6298684"/>
            <a:ext cx="6180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660066"/>
                </a:solidFill>
              </a:rPr>
              <a:t>Southern</a:t>
            </a:r>
            <a:r>
              <a:rPr lang="en-US" baseline="0" smtClean="0">
                <a:solidFill>
                  <a:srgbClr val="660066"/>
                </a:solidFill>
              </a:rPr>
              <a:t> New Mexico Ozone Modeling Study</a:t>
            </a:r>
            <a:endParaRPr lang="en-US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8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846" y="6492875"/>
            <a:ext cx="466154" cy="365125"/>
          </a:xfrm>
        </p:spPr>
        <p:txBody>
          <a:bodyPr/>
          <a:lstStyle/>
          <a:p>
            <a:fld id="{51EE8312-DC29-064E-9138-36162765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4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66154" cy="365125"/>
          </a:xfrm>
        </p:spPr>
        <p:txBody>
          <a:bodyPr/>
          <a:lstStyle/>
          <a:p>
            <a:fld id="{51EE8312-DC29-064E-9138-36162765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0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66154" cy="365125"/>
          </a:xfrm>
        </p:spPr>
        <p:txBody>
          <a:bodyPr/>
          <a:lstStyle/>
          <a:p>
            <a:fld id="{51EE8312-DC29-064E-9138-36162765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66154" cy="365125"/>
          </a:xfrm>
        </p:spPr>
        <p:txBody>
          <a:bodyPr/>
          <a:lstStyle/>
          <a:p>
            <a:fld id="{51EE8312-DC29-064E-9138-36162765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0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075" y="6356350"/>
            <a:ext cx="466154" cy="365125"/>
          </a:xfrm>
        </p:spPr>
        <p:txBody>
          <a:bodyPr/>
          <a:lstStyle/>
          <a:p>
            <a:fld id="{51EE8312-DC29-064E-9138-36162765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4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075" y="6356350"/>
            <a:ext cx="466154" cy="365125"/>
          </a:xfrm>
        </p:spPr>
        <p:txBody>
          <a:bodyPr/>
          <a:lstStyle/>
          <a:p>
            <a:fld id="{51EE8312-DC29-064E-9138-36162765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03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075" y="6356350"/>
            <a:ext cx="466154" cy="365125"/>
          </a:xfrm>
        </p:spPr>
        <p:txBody>
          <a:bodyPr/>
          <a:lstStyle/>
          <a:p>
            <a:fld id="{51EE8312-DC29-064E-9138-36162765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74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006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60066"/>
                </a:solidFill>
              </a:defRPr>
            </a:lvl1pPr>
          </a:lstStyle>
          <a:p>
            <a:fld id="{51EE8312-DC29-064E-9138-361627651F9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9065" y="6093825"/>
            <a:ext cx="9163065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05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ims.environcorp.com/waqs_snmo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61000"/>
          </a:blip>
          <a:stretch>
            <a:fillRect/>
          </a:stretch>
        </p:blipFill>
        <p:spPr>
          <a:xfrm>
            <a:off x="0" y="0"/>
            <a:ext cx="9144000" cy="60921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570554"/>
            <a:ext cx="9144000" cy="286232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	</a:t>
            </a:r>
            <a:r>
              <a:rPr lang="en-US" sz="3200" b="1" dirty="0" smtClean="0">
                <a:solidFill>
                  <a:srgbClr val="660066"/>
                </a:solidFill>
              </a:rPr>
              <a:t>Southern New Mexico Ozone Modeling Study</a:t>
            </a:r>
            <a:endParaRPr lang="en-US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Task 12: Ozone Source Apportionment Modeling</a:t>
            </a:r>
            <a:endParaRPr lang="en-US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	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US" sz="2400" dirty="0" smtClean="0"/>
              <a:t>Ramboll-Environ (RE)</a:t>
            </a:r>
          </a:p>
          <a:p>
            <a:r>
              <a:rPr lang="en-US" sz="2400" dirty="0" smtClean="0"/>
              <a:t>	University </a:t>
            </a:r>
            <a:r>
              <a:rPr lang="en-US" sz="2400" dirty="0"/>
              <a:t>of North Carolina (UNC-IE)</a:t>
            </a:r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September 8, 2016</a:t>
            </a:r>
            <a:endParaRPr lang="en-US" sz="2400" b="1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63869" y="62484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\\NURSEBUTLER\disk1\NM_Dona_Ana\emis\MEGANv2.10\qa\ncl\png\ISOP_4km_kg_perhr_perkm2_scale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97" y="880897"/>
            <a:ext cx="4208393" cy="42083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1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Natural Emissions: Biogenic Isoprene Emissions: 4 km Grid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18984"/>
            <a:ext cx="8491928" cy="87399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Large contribution from Mexico natural emissions</a:t>
            </a:r>
          </a:p>
          <a:p>
            <a:r>
              <a:rPr lang="en-US" dirty="0" smtClean="0"/>
              <a:t>Discontinuity at US-Mexico border (white arrow) suggests uncertainty in biogenic emission inventory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1485" y="1114311"/>
            <a:ext cx="406669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MEGAN </a:t>
            </a:r>
            <a:r>
              <a:rPr lang="en-GB" b="1" dirty="0" err="1" smtClean="0"/>
              <a:t>v2.10</a:t>
            </a:r>
            <a:r>
              <a:rPr lang="en-GB" b="1" dirty="0" smtClean="0"/>
              <a:t> Episode Average Isoprene </a:t>
            </a:r>
          </a:p>
          <a:p>
            <a:pPr algn="ctr"/>
            <a:r>
              <a:rPr lang="en-GB" b="1" dirty="0" smtClean="0"/>
              <a:t>Emissions</a:t>
            </a:r>
            <a:r>
              <a:rPr lang="en-GB" b="1" dirty="0"/>
              <a:t> </a:t>
            </a:r>
            <a:r>
              <a:rPr lang="en-GB" b="1" dirty="0" smtClean="0"/>
              <a:t>on 4 km Grid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93" y="1805908"/>
            <a:ext cx="3960669" cy="275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24689" y="3367903"/>
            <a:ext cx="9054" cy="316871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58129" y="3526338"/>
            <a:ext cx="9054" cy="316871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48955" y="1112810"/>
            <a:ext cx="24447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Google Earth Imagery</a:t>
            </a:r>
          </a:p>
          <a:p>
            <a:pPr algn="ctr"/>
            <a:r>
              <a:rPr lang="en-GB" b="1" dirty="0" smtClean="0"/>
              <a:t>Of 4 km Domain Region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818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99" y="1963709"/>
            <a:ext cx="3965307" cy="3264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Natural Emissions: Lightning NOx</a:t>
            </a:r>
            <a:br>
              <a:rPr lang="en-US" b="1" dirty="0" smtClean="0"/>
            </a:b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</a:rPr>
              <a:t>July 27-28, 2011</a:t>
            </a:r>
            <a:endParaRPr 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270" y="5651291"/>
            <a:ext cx="8229600" cy="519842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 smtClean="0"/>
              <a:t>LNOx</a:t>
            </a:r>
            <a:r>
              <a:rPr lang="en-US" dirty="0" smtClean="0"/>
              <a:t> emissions are uncertain and may affect the contribution from Mexico natural emissions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36" y="1963709"/>
            <a:ext cx="3110459" cy="293439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70812" y="1538808"/>
            <a:ext cx="353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/>
              <a:t>WRF MSKF NAM  Run Precipitation</a:t>
            </a:r>
            <a:endParaRPr lang="en-GB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1" y="5003517"/>
            <a:ext cx="3641518" cy="4838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55522" y="1538808"/>
            <a:ext cx="352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/>
              <a:t>Column-Integrated LNOx Emissions</a:t>
            </a:r>
            <a:endParaRPr lang="en-GB" b="1"/>
          </a:p>
        </p:txBody>
      </p:sp>
      <p:sp>
        <p:nvSpPr>
          <p:cNvPr id="5" name="Oval 4"/>
          <p:cNvSpPr/>
          <p:nvPr/>
        </p:nvSpPr>
        <p:spPr>
          <a:xfrm>
            <a:off x="4855522" y="3867150"/>
            <a:ext cx="2154878" cy="1266825"/>
          </a:xfrm>
          <a:prstGeom prst="ellipse">
            <a:avLst/>
          </a:prstGeom>
          <a:noFill/>
          <a:ln w="28575">
            <a:solidFill>
              <a:srgbClr val="04112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50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5211"/>
            <a:ext cx="8229600" cy="859932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SNMOS 2025 Emissions Modeling</a:t>
            </a:r>
            <a:endParaRPr lang="en-US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3256" y="925143"/>
            <a:ext cx="4336026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661366"/>
                </a:solidFill>
              </a:rPr>
              <a:t>Dona Ana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Decreases in onroad and offroad mobile NOx emissions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661366"/>
                </a:solidFill>
              </a:rPr>
              <a:t>Mexico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Decreases in onroad mobile NOx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Increases in EGU and non-EGU point NOx emissions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661366"/>
                </a:solidFill>
              </a:rPr>
              <a:t>West Texas </a:t>
            </a:r>
            <a:endParaRPr lang="en-US" sz="1800" dirty="0">
              <a:solidFill>
                <a:srgbClr val="661366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1600" dirty="0" smtClean="0"/>
              <a:t>Decreases in onroad and offroad mobile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Increases in O&amp;G</a:t>
            </a:r>
            <a:endParaRPr lang="en-US" sz="1600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flipV="1">
            <a:off x="5501147" y="1860611"/>
            <a:ext cx="5215214" cy="4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61" y="1161353"/>
            <a:ext cx="3819831" cy="240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6875" y="838879"/>
            <a:ext cx="386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Percent </a:t>
            </a:r>
            <a:r>
              <a:rPr lang="en-US" dirty="0" smtClean="0"/>
              <a:t>Difference ([2025-2011]/2011)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42904" y="1208211"/>
            <a:ext cx="94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New Mexico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75" y="3612611"/>
            <a:ext cx="3867911" cy="23981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42904" y="3801963"/>
            <a:ext cx="94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Mexico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" y="3615314"/>
            <a:ext cx="3897486" cy="23954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33135" y="3801963"/>
            <a:ext cx="114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 Texas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42904" y="5614988"/>
            <a:ext cx="396209" cy="169277"/>
          </a:xfrm>
          <a:prstGeom prst="rect">
            <a:avLst/>
          </a:prstGeom>
          <a:noFill/>
          <a:scene3d>
            <a:camera prst="orthographicFront">
              <a:rot lat="0" lon="2700000" rev="0"/>
            </a:camera>
            <a:lightRig rig="threePt" dir="t"/>
          </a:scene3d>
          <a:sp3d/>
        </p:spPr>
        <p:txBody>
          <a:bodyPr wrap="square" rtlCol="0">
            <a:spAutoFit/>
            <a:flatTx/>
          </a:bodyPr>
          <a:lstStyle/>
          <a:p>
            <a:r>
              <a:rPr lang="en-US" sz="500" dirty="0" smtClean="0"/>
              <a:t>Sonora</a:t>
            </a:r>
            <a:endParaRPr lang="en-US" sz="500" dirty="0"/>
          </a:p>
        </p:txBody>
      </p:sp>
      <p:sp>
        <p:nvSpPr>
          <p:cNvPr id="6" name="Down Arrow 5"/>
          <p:cNvSpPr/>
          <p:nvPr/>
        </p:nvSpPr>
        <p:spPr>
          <a:xfrm>
            <a:off x="5929161" y="1531376"/>
            <a:ext cx="132347" cy="3773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228600" y="4391025"/>
            <a:ext cx="493776" cy="2190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3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1" y="1952543"/>
            <a:ext cx="5678594" cy="3574402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183198"/>
            <a:ext cx="84947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SNMOS 2025 Emissions Modeling</a:t>
            </a:r>
            <a:br>
              <a:rPr lang="en-US" b="1" dirty="0" smtClean="0"/>
            </a:br>
            <a:r>
              <a:rPr lang="en-US" sz="3100" b="1" dirty="0" smtClean="0">
                <a:solidFill>
                  <a:srgbClr val="661366"/>
                </a:solidFill>
              </a:rPr>
              <a:t>New Mexico 2011 and 2025 NOx Emissions Differences</a:t>
            </a:r>
            <a:endParaRPr lang="en-US" sz="3100" b="1" dirty="0">
              <a:solidFill>
                <a:srgbClr val="6613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7694" y="1583211"/>
            <a:ext cx="344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Absolute Difference (</a:t>
            </a:r>
            <a:r>
              <a:rPr lang="en-US" smtClean="0"/>
              <a:t>2025-2011)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25474" y="1326198"/>
          <a:ext cx="2926502" cy="454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502"/>
              </a:tblGrid>
              <a:tr h="2123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2025-2011 NOx Emissions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196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196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0" r="9077" b="7760"/>
          <a:stretch/>
        </p:blipFill>
        <p:spPr>
          <a:xfrm>
            <a:off x="6251924" y="1701751"/>
            <a:ext cx="2590198" cy="1972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r="8120" b="7308"/>
          <a:stretch/>
        </p:blipFill>
        <p:spPr>
          <a:xfrm>
            <a:off x="6180587" y="3879929"/>
            <a:ext cx="2732872" cy="191471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flipH="1" flipV="1">
            <a:off x="1655543" y="3764396"/>
            <a:ext cx="221381" cy="6448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3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Which Source Groups Contribute to Doña Ana County Ozone?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9362"/>
            <a:ext cx="8229600" cy="450166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How important is transport in determining ozone at Doña Ana monitors?</a:t>
            </a:r>
          </a:p>
          <a:p>
            <a:pPr lvl="1"/>
            <a:r>
              <a:rPr lang="en-US" dirty="0" smtClean="0"/>
              <a:t>Boundary conditions, transport within 12/4 km domain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What emissions source categories contribute at </a:t>
            </a:r>
            <a:r>
              <a:rPr lang="en-US" dirty="0">
                <a:solidFill>
                  <a:srgbClr val="661366"/>
                </a:solidFill>
              </a:rPr>
              <a:t>Doña Ana monitors</a:t>
            </a:r>
            <a:r>
              <a:rPr lang="en-US" dirty="0" smtClean="0">
                <a:solidFill>
                  <a:srgbClr val="661366"/>
                </a:solidFill>
              </a:rPr>
              <a:t>?</a:t>
            </a:r>
          </a:p>
          <a:p>
            <a:pPr lvl="1"/>
            <a:r>
              <a:rPr lang="en-US" dirty="0" smtClean="0"/>
              <a:t>Top contributing source groups at each monitor</a:t>
            </a:r>
          </a:p>
          <a:p>
            <a:pPr lvl="1"/>
            <a:r>
              <a:rPr lang="en-US" dirty="0" smtClean="0"/>
              <a:t>Contribution of New Mexico anthropogenic emissions</a:t>
            </a:r>
          </a:p>
          <a:p>
            <a:pPr lvl="1"/>
            <a:r>
              <a:rPr lang="en-US" dirty="0" smtClean="0"/>
              <a:t>Evaluate consistency of OSAT results with </a:t>
            </a:r>
            <a:r>
              <a:rPr lang="en-US" dirty="0" err="1" smtClean="0"/>
              <a:t>UNC</a:t>
            </a:r>
            <a:r>
              <a:rPr lang="en-US" dirty="0" smtClean="0"/>
              <a:t> 2011/2025 emissions plots</a:t>
            </a:r>
          </a:p>
          <a:p>
            <a:r>
              <a:rPr lang="en-US" dirty="0">
                <a:solidFill>
                  <a:srgbClr val="661366"/>
                </a:solidFill>
              </a:rPr>
              <a:t>Detailed results for Desert View and Santa Teresa monitors</a:t>
            </a:r>
          </a:p>
          <a:p>
            <a:pPr lvl="1"/>
            <a:r>
              <a:rPr lang="en-US" dirty="0"/>
              <a:t>Results for other monitors follow End slide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6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8" y="1767010"/>
            <a:ext cx="5456562" cy="359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Role of Transport</a:t>
            </a:r>
            <a:br>
              <a:rPr lang="en-US" b="1" dirty="0" smtClean="0"/>
            </a:br>
            <a:r>
              <a:rPr lang="en-US" sz="3100" b="1" dirty="0" smtClean="0">
                <a:solidFill>
                  <a:srgbClr val="661366"/>
                </a:solidFill>
              </a:rPr>
              <a:t>Ozone DV at Desert View Monitor 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7422" y="1417637"/>
            <a:ext cx="4096203" cy="4692605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12 km BC contribution to DVs is far larger than those of regions within the 12 km domain</a:t>
            </a:r>
          </a:p>
          <a:p>
            <a:r>
              <a:rPr lang="en-GB" dirty="0" smtClean="0"/>
              <a:t>BCs contain effect of</a:t>
            </a:r>
          </a:p>
          <a:p>
            <a:pPr lvl="1"/>
            <a:r>
              <a:rPr lang="en-GB" dirty="0"/>
              <a:t>S</a:t>
            </a:r>
            <a:r>
              <a:rPr lang="en-GB" dirty="0" smtClean="0"/>
              <a:t>ources within the US (e.g. Los Angeles and Phoenix) </a:t>
            </a:r>
          </a:p>
          <a:p>
            <a:pPr lvl="1"/>
            <a:r>
              <a:rPr lang="en-GB" dirty="0" smtClean="0"/>
              <a:t>Sources outside the US (Asia, regions of Mexico outside the 12/4 km grid)</a:t>
            </a:r>
          </a:p>
          <a:p>
            <a:pPr lvl="1"/>
            <a:r>
              <a:rPr lang="en-GB" dirty="0" smtClean="0"/>
              <a:t>Stratosphere contribution</a:t>
            </a:r>
          </a:p>
          <a:p>
            <a:r>
              <a:rPr lang="en-GB" dirty="0" smtClean="0"/>
              <a:t>Similar results for other Doña Ana monitors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-72554" y="3004866"/>
            <a:ext cx="338554" cy="141481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000" b="1" dirty="0" smtClean="0"/>
              <a:t>Contribution to DV (ppb)</a:t>
            </a:r>
            <a:endParaRPr lang="en-GB" sz="1000" b="1" dirty="0"/>
          </a:p>
        </p:txBody>
      </p:sp>
      <p:sp>
        <p:nvSpPr>
          <p:cNvPr id="7" name="Right Brace 6"/>
          <p:cNvSpPr/>
          <p:nvPr/>
        </p:nvSpPr>
        <p:spPr>
          <a:xfrm>
            <a:off x="1860077" y="2504365"/>
            <a:ext cx="45719" cy="51795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Brace 7"/>
          <p:cNvSpPr/>
          <p:nvPr/>
        </p:nvSpPr>
        <p:spPr>
          <a:xfrm>
            <a:off x="1860077" y="3135415"/>
            <a:ext cx="45719" cy="188897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790301" y="2242681"/>
            <a:ext cx="11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Transport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644893" y="3031946"/>
            <a:ext cx="336884" cy="9384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29393" y="270470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NM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6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69" y="1636417"/>
            <a:ext cx="4792994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9" y="1618311"/>
            <a:ext cx="4141250" cy="272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Desert View</a:t>
            </a:r>
            <a:br>
              <a:rPr lang="en-US" b="1" dirty="0" smtClean="0"/>
            </a:br>
            <a:r>
              <a:rPr lang="en-US" sz="3100" b="1" dirty="0" smtClean="0">
                <a:solidFill>
                  <a:srgbClr val="661366"/>
                </a:solidFill>
              </a:rPr>
              <a:t>DVC: 71.0 ppb  DVF: 65.1 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3546"/>
            <a:ext cx="8229600" cy="137831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NM contribution smaller than Texas and Mexico contributions</a:t>
            </a:r>
          </a:p>
          <a:p>
            <a:r>
              <a:rPr lang="en-GB" dirty="0" smtClean="0"/>
              <a:t>Reduction in 2025 DV driven by decrease in BCs and in contributions from New Mexico, Texas and Other 12 km</a:t>
            </a:r>
          </a:p>
          <a:p>
            <a:r>
              <a:rPr lang="en-GB" dirty="0" smtClean="0"/>
              <a:t>Contribution from Mexico increases slightly</a:t>
            </a:r>
          </a:p>
        </p:txBody>
      </p:sp>
    </p:spTree>
    <p:extLst>
      <p:ext uri="{BB962C8B-B14F-4D97-AF65-F5344CB8AC3E}">
        <p14:creationId xmlns:p14="http://schemas.microsoft.com/office/powerpoint/2010/main" val="294640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66" y="1554506"/>
            <a:ext cx="4541282" cy="288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" y="1554506"/>
            <a:ext cx="4450394" cy="275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Desert View</a:t>
            </a:r>
            <a:br>
              <a:rPr lang="en-US" b="1" dirty="0" smtClean="0"/>
            </a:br>
            <a:r>
              <a:rPr lang="en-US" sz="3100" b="1" dirty="0" smtClean="0">
                <a:solidFill>
                  <a:srgbClr val="661366"/>
                </a:solidFill>
              </a:rPr>
              <a:t>DVC: 71.0 ppb  DVF: 65.1 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52949"/>
            <a:ext cx="8229600" cy="1498359"/>
          </a:xfrm>
        </p:spPr>
        <p:txBody>
          <a:bodyPr>
            <a:normAutofit fontScale="47500" lnSpcReduction="20000"/>
          </a:bodyPr>
          <a:lstStyle/>
          <a:p>
            <a:r>
              <a:rPr lang="en-GB" dirty="0"/>
              <a:t>Reductions in Texas, New Mexico  and Mexico on-road contributions are responsible for much of ozone decrease in Desert View DV in 2025</a:t>
            </a:r>
          </a:p>
          <a:p>
            <a:r>
              <a:rPr lang="en-GB" dirty="0" smtClean="0"/>
              <a:t>Largest 2011 contributions to Desert View DV are from Texas and Mexico on-road and Mexico EGU  and natural emissions</a:t>
            </a:r>
          </a:p>
          <a:p>
            <a:r>
              <a:rPr lang="en-GB" dirty="0" smtClean="0"/>
              <a:t>Largest 2025 contributions are from Mexico EGU and non-EGU point sources and on-road emissions from Texas and Mexico</a:t>
            </a:r>
          </a:p>
        </p:txBody>
      </p:sp>
    </p:spTree>
    <p:extLst>
      <p:ext uri="{BB962C8B-B14F-4D97-AF65-F5344CB8AC3E}">
        <p14:creationId xmlns:p14="http://schemas.microsoft.com/office/powerpoint/2010/main" val="37420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86" y="1646272"/>
            <a:ext cx="4792995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8" y="1643872"/>
            <a:ext cx="4198666" cy="276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Santa Teresa</a:t>
            </a:r>
            <a:br>
              <a:rPr lang="en-US" b="1" dirty="0" smtClean="0"/>
            </a:br>
            <a:r>
              <a:rPr lang="en-US" sz="3100" b="1" dirty="0" smtClean="0">
                <a:solidFill>
                  <a:srgbClr val="661366"/>
                </a:solidFill>
              </a:rPr>
              <a:t>DVC: 70.3 ppb  DVF: 63.8 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3546"/>
            <a:ext cx="8229600" cy="137831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Reduction in DV driven by reductions in BCs and contributions from Texas and New Mexico</a:t>
            </a:r>
          </a:p>
          <a:p>
            <a:r>
              <a:rPr lang="en-GB" dirty="0" smtClean="0"/>
              <a:t>Contribution from Other 12 km declines</a:t>
            </a:r>
          </a:p>
          <a:p>
            <a:r>
              <a:rPr lang="en-GB" dirty="0" smtClean="0"/>
              <a:t>Slight decrease in Mexico contribution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5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3622"/>
            <a:ext cx="4287755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82" y="1633622"/>
            <a:ext cx="4469426" cy="284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Santa Teresa</a:t>
            </a:r>
            <a:br>
              <a:rPr lang="en-US" b="1" dirty="0" smtClean="0"/>
            </a:br>
            <a:r>
              <a:rPr lang="en-US" sz="3100" b="1" dirty="0">
                <a:solidFill>
                  <a:srgbClr val="661366"/>
                </a:solidFill>
              </a:rPr>
              <a:t>DVC: 70.3 ppb  DVF: 63.8 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3546"/>
            <a:ext cx="8229600" cy="137831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Large reduction in onroad mobile contribution in 2025</a:t>
            </a:r>
          </a:p>
          <a:p>
            <a:r>
              <a:rPr lang="en-GB" dirty="0" smtClean="0"/>
              <a:t>Increases in Mexico EGU and Texas oil and gas contributions in 2025</a:t>
            </a:r>
          </a:p>
          <a:p>
            <a:r>
              <a:rPr lang="en-GB" dirty="0"/>
              <a:t>Largest 2011 contributions from Texas, New Mexico  and Mexico on-road emissions and Mexico EGUs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2039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b="1" dirty="0" smtClean="0"/>
              <a:t>SNMOS Background and Objectives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382000" cy="50292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>
                <a:solidFill>
                  <a:srgbClr val="661366"/>
                </a:solidFill>
              </a:rPr>
              <a:t>The southern </a:t>
            </a:r>
            <a:r>
              <a:rPr lang="en-US" dirty="0" smtClean="0">
                <a:solidFill>
                  <a:srgbClr val="661366"/>
                </a:solidFill>
              </a:rPr>
              <a:t>Do</a:t>
            </a:r>
            <a:r>
              <a:rPr lang="en-US" dirty="0">
                <a:solidFill>
                  <a:srgbClr val="661366"/>
                </a:solidFill>
              </a:rPr>
              <a:t>ñ</a:t>
            </a:r>
            <a:r>
              <a:rPr lang="en-US" dirty="0" smtClean="0">
                <a:solidFill>
                  <a:srgbClr val="661366"/>
                </a:solidFill>
              </a:rPr>
              <a:t>a </a:t>
            </a:r>
            <a:r>
              <a:rPr lang="en-US" dirty="0">
                <a:solidFill>
                  <a:srgbClr val="661366"/>
                </a:solidFill>
              </a:rPr>
              <a:t>Ana County region has the highest ozone levels of any area in New </a:t>
            </a:r>
            <a:r>
              <a:rPr lang="en-US" dirty="0" smtClean="0">
                <a:solidFill>
                  <a:srgbClr val="661366"/>
                </a:solidFill>
              </a:rPr>
              <a:t>Mexico</a:t>
            </a:r>
          </a:p>
          <a:p>
            <a:pPr lvl="1"/>
            <a:r>
              <a:rPr lang="en-US" dirty="0"/>
              <a:t>The southern </a:t>
            </a:r>
            <a:r>
              <a:rPr lang="en-US" dirty="0" smtClean="0"/>
              <a:t>Do</a:t>
            </a:r>
            <a:r>
              <a:rPr lang="en-US" dirty="0"/>
              <a:t>ñ</a:t>
            </a:r>
            <a:r>
              <a:rPr lang="en-US" dirty="0" smtClean="0"/>
              <a:t>a Ana </a:t>
            </a:r>
            <a:r>
              <a:rPr lang="en-US" dirty="0"/>
              <a:t>County area is within </a:t>
            </a:r>
            <a:r>
              <a:rPr lang="en-US" dirty="0" smtClean="0"/>
              <a:t>95% </a:t>
            </a:r>
            <a:r>
              <a:rPr lang="en-US" dirty="0"/>
              <a:t>of the federal standard </a:t>
            </a:r>
            <a:r>
              <a:rPr lang="en-US" dirty="0" smtClean="0"/>
              <a:t>for ozone </a:t>
            </a:r>
            <a:endParaRPr lang="en-US" b="1" dirty="0"/>
          </a:p>
          <a:p>
            <a:pPr lvl="1"/>
            <a:r>
              <a:rPr lang="en-US" dirty="0" smtClean="0"/>
              <a:t>The </a:t>
            </a:r>
            <a:r>
              <a:rPr lang="en-US" dirty="0"/>
              <a:t>New Mexico Air Quality Control Act requires the New Mexico Environment Department to develop a plan for reducing ozone levels in areas that are within </a:t>
            </a:r>
            <a:r>
              <a:rPr lang="en-US" dirty="0" smtClean="0"/>
              <a:t>95% of </a:t>
            </a:r>
            <a:r>
              <a:rPr lang="en-US" dirty="0"/>
              <a:t>the </a:t>
            </a:r>
            <a:r>
              <a:rPr lang="en-US" dirty="0" smtClean="0"/>
              <a:t>ozone standard</a:t>
            </a:r>
          </a:p>
          <a:p>
            <a:pPr lvl="0"/>
            <a:r>
              <a:rPr lang="en-US" dirty="0" smtClean="0">
                <a:solidFill>
                  <a:srgbClr val="661366"/>
                </a:solidFill>
              </a:rPr>
              <a:t>The </a:t>
            </a:r>
            <a:r>
              <a:rPr lang="en-US" dirty="0">
                <a:solidFill>
                  <a:srgbClr val="661366"/>
                </a:solidFill>
              </a:rPr>
              <a:t>first step towards developing the plan </a:t>
            </a:r>
            <a:r>
              <a:rPr lang="en-US" dirty="0" smtClean="0">
                <a:solidFill>
                  <a:srgbClr val="661366"/>
                </a:solidFill>
              </a:rPr>
              <a:t>is to understand the causes of high ozone in Do</a:t>
            </a:r>
            <a:r>
              <a:rPr lang="en-US" dirty="0">
                <a:solidFill>
                  <a:srgbClr val="661366"/>
                </a:solidFill>
              </a:rPr>
              <a:t>ñ</a:t>
            </a:r>
            <a:r>
              <a:rPr lang="en-US" dirty="0" smtClean="0">
                <a:solidFill>
                  <a:srgbClr val="661366"/>
                </a:solidFill>
              </a:rPr>
              <a:t>a Ana County </a:t>
            </a:r>
          </a:p>
          <a:p>
            <a:pPr lvl="0"/>
            <a:r>
              <a:rPr lang="en-US" dirty="0" smtClean="0">
                <a:solidFill>
                  <a:srgbClr val="661366"/>
                </a:solidFill>
              </a:rPr>
              <a:t>SNMOS objectives:</a:t>
            </a:r>
          </a:p>
          <a:p>
            <a:pPr lvl="1"/>
            <a:r>
              <a:rPr lang="en-US" dirty="0" smtClean="0"/>
              <a:t>Study </a:t>
            </a:r>
            <a:r>
              <a:rPr lang="en-US" dirty="0"/>
              <a:t>the factors contributing to high ozone in Doña Ana </a:t>
            </a:r>
            <a:r>
              <a:rPr lang="en-US" dirty="0" smtClean="0"/>
              <a:t>County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nvestigate </a:t>
            </a:r>
            <a:r>
              <a:rPr lang="en-US" dirty="0"/>
              <a:t>future emissions scenarios that will produce </a:t>
            </a:r>
            <a:r>
              <a:rPr lang="en-US" dirty="0" smtClean="0"/>
              <a:t>attainment of the ozone standard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b="1" dirty="0" smtClean="0"/>
              <a:t>Most Frequent Top 5 Contributors to the DVs of the 6 Doña Ana Monitors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6778"/>
            <a:ext cx="8229600" cy="900848"/>
          </a:xfrm>
        </p:spPr>
        <p:txBody>
          <a:bodyPr>
            <a:normAutofit fontScale="47500" lnSpcReduction="20000"/>
          </a:bodyPr>
          <a:lstStyle/>
          <a:p>
            <a:r>
              <a:rPr lang="en-GB" dirty="0" smtClean="0"/>
              <a:t>On-road, natural (Mexico) and EGU emissions appear most frequently in the list of top 5 contributors to Doña Ana County monitor DVs</a:t>
            </a:r>
          </a:p>
          <a:p>
            <a:pPr lvl="1"/>
            <a:r>
              <a:rPr lang="en-GB" dirty="0" smtClean="0"/>
              <a:t>All </a:t>
            </a:r>
            <a:r>
              <a:rPr lang="en-GB" dirty="0"/>
              <a:t>6 Doña Ana County </a:t>
            </a:r>
            <a:r>
              <a:rPr lang="en-GB" dirty="0" smtClean="0"/>
              <a:t>monitors have TX onroad mobile sources in top 5 in 2011</a:t>
            </a:r>
          </a:p>
          <a:p>
            <a:r>
              <a:rPr lang="en-GB" dirty="0" smtClean="0"/>
              <a:t>Mexico is the most frequently appearing source region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1" y="1093788"/>
            <a:ext cx="7669952" cy="369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-5400000">
            <a:off x="-727278" y="2623918"/>
            <a:ext cx="2498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# of Times Source Group Appears in </a:t>
            </a:r>
          </a:p>
          <a:p>
            <a:r>
              <a:rPr lang="en-GB" sz="1200" b="1" dirty="0" smtClean="0"/>
              <a:t>List of Top 5 Contributing Sources</a:t>
            </a:r>
            <a:endParaRPr lang="en-GB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62425" y="4843075"/>
            <a:ext cx="1052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Source Group</a:t>
            </a:r>
            <a:endParaRPr lang="en-GB" sz="1200" b="1" dirty="0"/>
          </a:p>
        </p:txBody>
      </p:sp>
      <p:sp>
        <p:nvSpPr>
          <p:cNvPr id="6" name="Down Arrow 5"/>
          <p:cNvSpPr/>
          <p:nvPr/>
        </p:nvSpPr>
        <p:spPr>
          <a:xfrm>
            <a:off x="3181350" y="2000250"/>
            <a:ext cx="95250" cy="2476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3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b="1" dirty="0" smtClean="0"/>
              <a:t>Monitors in the 4 km Domain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3600" b="1" dirty="0">
              <a:solidFill>
                <a:srgbClr val="6613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t="17720" r="14367" b="21949"/>
          <a:stretch/>
        </p:blipFill>
        <p:spPr>
          <a:xfrm>
            <a:off x="457200" y="1115545"/>
            <a:ext cx="8117855" cy="45638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076086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Hurley</a:t>
            </a:r>
            <a:endParaRPr lang="en-GB" sz="7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21996" y="2958328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Deming</a:t>
            </a:r>
            <a:endParaRPr lang="en-GB" sz="7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32583" y="2742884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Carlsbad</a:t>
            </a:r>
            <a:endParaRPr lang="en-GB" sz="7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674689" y="2483907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Solano</a:t>
            </a:r>
            <a:endParaRPr lang="en-GB" sz="7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66594" y="3019784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Chaparral</a:t>
            </a:r>
            <a:endParaRPr lang="en-GB" sz="7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68304" y="3211237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La Union</a:t>
            </a:r>
            <a:endParaRPr lang="en-GB" sz="7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17302" y="3505011"/>
            <a:ext cx="809538" cy="16004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Desert View</a:t>
            </a:r>
            <a:endParaRPr lang="en-GB" sz="7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13869" y="3695292"/>
            <a:ext cx="809538" cy="16004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Santa Teresa</a:t>
            </a:r>
            <a:endParaRPr lang="en-GB" sz="7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25691" y="3880503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Sunland Park</a:t>
            </a:r>
            <a:endParaRPr lang="en-GB" sz="7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117907" y="4080252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UTEP</a:t>
            </a:r>
            <a:endParaRPr lang="en-GB" sz="7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379364" y="4266208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Chamizal</a:t>
            </a:r>
            <a:endParaRPr lang="en-GB" sz="7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077802" y="4100022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Ascarate Park</a:t>
            </a:r>
            <a:endParaRPr lang="en-GB" sz="7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517524" y="3893493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Socorro Hueco</a:t>
            </a:r>
            <a:endParaRPr lang="en-GB" sz="7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445465" y="3665055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Ivanhoe</a:t>
            </a:r>
            <a:endParaRPr lang="en-GB" sz="7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207077" y="3433431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/>
              <a:t>Skyline Park</a:t>
            </a:r>
            <a:endParaRPr lang="en-GB" sz="7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636627" y="2240678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>
                <a:solidFill>
                  <a:schemeClr val="bg1">
                    <a:lumMod val="85000"/>
                  </a:schemeClr>
                </a:solidFill>
              </a:rPr>
              <a:t>No Data</a:t>
            </a:r>
            <a:endParaRPr lang="en-GB" sz="7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63953" y="2846234"/>
            <a:ext cx="809538" cy="1645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b="1" dirty="0" smtClean="0">
                <a:solidFill>
                  <a:schemeClr val="bg1">
                    <a:lumMod val="85000"/>
                  </a:schemeClr>
                </a:solidFill>
              </a:rPr>
              <a:t>No Data</a:t>
            </a:r>
            <a:endParaRPr lang="en-GB" sz="7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b="1" dirty="0" smtClean="0"/>
              <a:t>Contribution of Anthropogenic Emissions from Mexico to DVs for Monitors in 4 km Grid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20767"/>
            <a:ext cx="8229600" cy="1091096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Contributions to DV from Mexico </a:t>
            </a:r>
            <a:r>
              <a:rPr lang="en-GB" dirty="0" smtClean="0"/>
              <a:t>anthropogenic emissions </a:t>
            </a:r>
            <a:r>
              <a:rPr lang="en-GB" dirty="0" smtClean="0"/>
              <a:t>range from ~2-6 ppb at Doña Ana monitors and are similar in 2011 and 2025</a:t>
            </a:r>
          </a:p>
          <a:p>
            <a:r>
              <a:rPr lang="en-GB" dirty="0"/>
              <a:t>Monitors in NM near US-Mexico border and El Paso monitors have </a:t>
            </a:r>
            <a:r>
              <a:rPr lang="en-GB" dirty="0" smtClean="0"/>
              <a:t>larger contributions </a:t>
            </a:r>
            <a:r>
              <a:rPr lang="en-GB" dirty="0"/>
              <a:t>from Mexico </a:t>
            </a:r>
            <a:r>
              <a:rPr lang="en-GB" dirty="0" smtClean="0"/>
              <a:t>anthropogenic emissions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70" y="1415164"/>
            <a:ext cx="2760930" cy="32082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0" y="1415164"/>
            <a:ext cx="5317748" cy="336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8990" y="1883831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Doña Ana 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7969" y="2183839"/>
            <a:ext cx="1677880" cy="1793357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94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b="1" dirty="0" smtClean="0"/>
              <a:t>Contribution of Onroad Mobile Emissions to DVs for Monitors in 4 km Grid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11015"/>
            <a:ext cx="8229600" cy="900848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Large 2011 contributions from on-road </a:t>
            </a:r>
            <a:r>
              <a:rPr lang="en-GB" dirty="0"/>
              <a:t>emissions </a:t>
            </a:r>
            <a:r>
              <a:rPr lang="en-GB" dirty="0" smtClean="0"/>
              <a:t>to DVs at </a:t>
            </a:r>
            <a:r>
              <a:rPr lang="en-GB" dirty="0"/>
              <a:t>Doña Ana </a:t>
            </a:r>
            <a:r>
              <a:rPr lang="en-GB" dirty="0" smtClean="0"/>
              <a:t>and El Paso monitors </a:t>
            </a:r>
          </a:p>
          <a:p>
            <a:r>
              <a:rPr lang="en-GB" dirty="0" smtClean="0"/>
              <a:t>Large decreases in onroad mobile contribution in 2025 for all sites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91" y="1415163"/>
            <a:ext cx="5352495" cy="320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70" y="1415164"/>
            <a:ext cx="2760930" cy="32082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31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b="1" dirty="0" smtClean="0"/>
              <a:t>Contribution of NM Anthropogenic Emissions to 4 km Grid NM Monitor DVs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552950"/>
            <a:ext cx="8484669" cy="1743075"/>
          </a:xfrm>
        </p:spPr>
        <p:txBody>
          <a:bodyPr>
            <a:normAutofit fontScale="47500" lnSpcReduction="20000"/>
          </a:bodyPr>
          <a:lstStyle/>
          <a:p>
            <a:r>
              <a:rPr lang="en-GB" dirty="0" smtClean="0"/>
              <a:t>Onroad mobile emissions make largest NM anthropogenic contribution to DV at most NM monitors</a:t>
            </a:r>
          </a:p>
          <a:p>
            <a:pPr lvl="1"/>
            <a:r>
              <a:rPr lang="en-GB" dirty="0" smtClean="0"/>
              <a:t>Solano monitor has largest contribution from onroad mobile</a:t>
            </a:r>
          </a:p>
          <a:p>
            <a:pPr lvl="1"/>
            <a:r>
              <a:rPr lang="en-GB" dirty="0" smtClean="0"/>
              <a:t>Decreases in 2025 </a:t>
            </a:r>
          </a:p>
          <a:p>
            <a:r>
              <a:rPr lang="en-GB" dirty="0" smtClean="0"/>
              <a:t>Nonroad and O&amp;G make next largest contributions, followed by EGU points </a:t>
            </a:r>
          </a:p>
          <a:p>
            <a:r>
              <a:rPr lang="en-GB" dirty="0" smtClean="0"/>
              <a:t>Oil and gas dominates at Carlsbad</a:t>
            </a:r>
          </a:p>
          <a:p>
            <a:pPr lvl="1"/>
            <a:r>
              <a:rPr lang="en-GB" dirty="0"/>
              <a:t>I</a:t>
            </a:r>
            <a:r>
              <a:rPr lang="en-GB" dirty="0" smtClean="0"/>
              <a:t>nfluence of Permian Basin</a:t>
            </a:r>
          </a:p>
          <a:p>
            <a:pPr lvl="1"/>
            <a:r>
              <a:rPr lang="en-GB" dirty="0" smtClean="0"/>
              <a:t>Impact increases in 2025 consistent with projected growth in emissions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4" y="1620421"/>
            <a:ext cx="4598189" cy="284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11" y="1620421"/>
            <a:ext cx="4598189" cy="285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48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Which Source Groups Contribute to Doña Ana County Ozone? 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212"/>
            <a:ext cx="8229600" cy="45016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Boundary conditions are by far the largest contributor</a:t>
            </a:r>
          </a:p>
          <a:p>
            <a:pPr lvl="1"/>
            <a:r>
              <a:rPr lang="en-US" dirty="0" smtClean="0"/>
              <a:t>Typical result for a regional modeling grid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NM contribution smaller than either TX and </a:t>
            </a:r>
            <a:r>
              <a:rPr lang="en-US" dirty="0" err="1" smtClean="0">
                <a:solidFill>
                  <a:srgbClr val="661366"/>
                </a:solidFill>
              </a:rPr>
              <a:t>MEX</a:t>
            </a:r>
            <a:r>
              <a:rPr lang="en-US" dirty="0" smtClean="0">
                <a:solidFill>
                  <a:srgbClr val="661366"/>
                </a:solidFill>
              </a:rPr>
              <a:t> contribution to DVs for all Doña Ana monitors except Solano</a:t>
            </a:r>
          </a:p>
          <a:p>
            <a:pPr lvl="1"/>
            <a:r>
              <a:rPr lang="en-US" dirty="0" smtClean="0"/>
              <a:t>Solano has a large onroad mobile contribution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In 2011, emissions source categories contributing most to DVs were onroad mobile (TX, NM, </a:t>
            </a:r>
            <a:r>
              <a:rPr lang="en-US" dirty="0" err="1" smtClean="0">
                <a:solidFill>
                  <a:srgbClr val="661366"/>
                </a:solidFill>
              </a:rPr>
              <a:t>MEX</a:t>
            </a:r>
            <a:r>
              <a:rPr lang="en-US" dirty="0" smtClean="0">
                <a:solidFill>
                  <a:srgbClr val="661366"/>
                </a:solidFill>
              </a:rPr>
              <a:t>), natural emissions (</a:t>
            </a:r>
            <a:r>
              <a:rPr lang="en-US" dirty="0" err="1" smtClean="0">
                <a:solidFill>
                  <a:srgbClr val="661366"/>
                </a:solidFill>
              </a:rPr>
              <a:t>MEX</a:t>
            </a:r>
            <a:r>
              <a:rPr lang="en-US" dirty="0" smtClean="0">
                <a:solidFill>
                  <a:srgbClr val="661366"/>
                </a:solidFill>
              </a:rPr>
              <a:t>) and EGUs (</a:t>
            </a:r>
            <a:r>
              <a:rPr lang="en-US" dirty="0" err="1" smtClean="0">
                <a:solidFill>
                  <a:srgbClr val="661366"/>
                </a:solidFill>
              </a:rPr>
              <a:t>MEX</a:t>
            </a:r>
            <a:r>
              <a:rPr lang="en-US" dirty="0" smtClean="0">
                <a:solidFill>
                  <a:srgbClr val="661366"/>
                </a:solidFill>
              </a:rPr>
              <a:t>)</a:t>
            </a:r>
          </a:p>
          <a:p>
            <a:pPr lvl="1"/>
            <a:r>
              <a:rPr lang="en-US" dirty="0" smtClean="0"/>
              <a:t>Onroad mobile contribution is smaller in 2025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6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Contribution of Emissions from Mexico to Doña Ana County Ozone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1262"/>
            <a:ext cx="8229600" cy="450166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Assess contribution of Mexico emissions to DVs at Dona Ana monitors in 2011 and 2025</a:t>
            </a:r>
          </a:p>
          <a:p>
            <a:pPr lvl="1"/>
            <a:r>
              <a:rPr lang="en-US" dirty="0" smtClean="0"/>
              <a:t>Compare with results of Task 11 Sensitivity Testing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Section 179B “But for” test</a:t>
            </a:r>
            <a:endParaRPr lang="en-US" dirty="0">
              <a:solidFill>
                <a:srgbClr val="661366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8" y="1308992"/>
            <a:ext cx="8089271" cy="33666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Ozone Contribution to 2011 DVs from Mexico Anthropogenic Emissions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06979"/>
            <a:ext cx="8229600" cy="12124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But for the contribution of emissions from Mexico, the Desert View monitor would have attained  the 70 ppb NAAQS in 2011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Monitors closer to US-Mexico border have larger Mexico contribution (e.g. El Paso monitors)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914524" y="2365546"/>
            <a:ext cx="2186695" cy="2381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6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38" y="2551035"/>
            <a:ext cx="6212874" cy="717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Comparison of Sensitivity Test and Source Apportionment Results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316" y="3842239"/>
            <a:ext cx="8229600" cy="20134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Results are comparable in magnitude and are consistent in showing that Mexico emissions had a significant impact on Doña Ana County DV in 2011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Source apportionment results show similar maximum and average impacts than sensitivity test and lower minimum impact</a:t>
            </a:r>
          </a:p>
          <a:p>
            <a:endParaRPr lang="en-US" dirty="0" smtClean="0">
              <a:solidFill>
                <a:srgbClr val="661366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1673" y="1746613"/>
            <a:ext cx="652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Contribution of Mexico Emissions to 2011 DVs for </a:t>
            </a:r>
            <a:r>
              <a:rPr lang="en-US" b="1" dirty="0" smtClean="0"/>
              <a:t>Doña </a:t>
            </a:r>
            <a:r>
              <a:rPr lang="en-US" b="1" dirty="0"/>
              <a:t>Ana </a:t>
            </a:r>
            <a:r>
              <a:rPr lang="en-US" b="1" dirty="0" smtClean="0"/>
              <a:t>County Monitors (4 km Grid Results)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680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Contribution of Emissions from Mexico to Doña Ana County Ozone: Summary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4950"/>
            <a:ext cx="8229600" cy="4297972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661366"/>
                </a:solidFill>
              </a:rPr>
              <a:t>But for the contribution </a:t>
            </a:r>
            <a:r>
              <a:rPr lang="en-US" b="1" dirty="0">
                <a:solidFill>
                  <a:srgbClr val="661366"/>
                </a:solidFill>
              </a:rPr>
              <a:t>of emissions from Mexico, the Desert </a:t>
            </a:r>
            <a:r>
              <a:rPr lang="en-US" b="1" dirty="0" smtClean="0">
                <a:solidFill>
                  <a:srgbClr val="661366"/>
                </a:solidFill>
              </a:rPr>
              <a:t>View monitor </a:t>
            </a:r>
            <a:r>
              <a:rPr lang="en-US" b="1" dirty="0">
                <a:solidFill>
                  <a:srgbClr val="661366"/>
                </a:solidFill>
              </a:rPr>
              <a:t>would have attained  the 70 ppb NAAQS in </a:t>
            </a:r>
            <a:r>
              <a:rPr lang="en-US" b="1" dirty="0" smtClean="0">
                <a:solidFill>
                  <a:srgbClr val="661366"/>
                </a:solidFill>
              </a:rPr>
              <a:t>2011</a:t>
            </a:r>
          </a:p>
          <a:p>
            <a:pPr lvl="1"/>
            <a:r>
              <a:rPr lang="en-US" dirty="0" smtClean="0"/>
              <a:t>Also true for </a:t>
            </a:r>
            <a:r>
              <a:rPr lang="en-US" dirty="0" err="1" smtClean="0"/>
              <a:t>UTEP</a:t>
            </a:r>
            <a:r>
              <a:rPr lang="en-US" dirty="0" smtClean="0"/>
              <a:t> monitor in El Paso</a:t>
            </a:r>
          </a:p>
          <a:p>
            <a:r>
              <a:rPr lang="en-US" dirty="0">
                <a:solidFill>
                  <a:srgbClr val="661366"/>
                </a:solidFill>
              </a:rPr>
              <a:t>Mexico SA contribution to Doña Ana monitor 2011 DVs ranges from </a:t>
            </a:r>
            <a:r>
              <a:rPr lang="en-US" dirty="0" smtClean="0">
                <a:solidFill>
                  <a:srgbClr val="661366"/>
                </a:solidFill>
              </a:rPr>
              <a:t>2.5 </a:t>
            </a:r>
            <a:r>
              <a:rPr lang="en-US" dirty="0">
                <a:solidFill>
                  <a:srgbClr val="661366"/>
                </a:solidFill>
              </a:rPr>
              <a:t>– </a:t>
            </a:r>
            <a:r>
              <a:rPr lang="en-US" dirty="0" smtClean="0">
                <a:solidFill>
                  <a:srgbClr val="661366"/>
                </a:solidFill>
              </a:rPr>
              <a:t>6.3 </a:t>
            </a:r>
            <a:r>
              <a:rPr lang="en-US" dirty="0">
                <a:solidFill>
                  <a:srgbClr val="661366"/>
                </a:solidFill>
              </a:rPr>
              <a:t>ppb with average of </a:t>
            </a:r>
            <a:r>
              <a:rPr lang="en-US" dirty="0" smtClean="0">
                <a:solidFill>
                  <a:srgbClr val="661366"/>
                </a:solidFill>
              </a:rPr>
              <a:t>4.9 </a:t>
            </a:r>
            <a:r>
              <a:rPr lang="en-US" dirty="0">
                <a:solidFill>
                  <a:srgbClr val="661366"/>
                </a:solidFill>
              </a:rPr>
              <a:t>ppb</a:t>
            </a:r>
          </a:p>
          <a:p>
            <a:r>
              <a:rPr lang="en-US" dirty="0">
                <a:solidFill>
                  <a:srgbClr val="661366"/>
                </a:solidFill>
              </a:rPr>
              <a:t>Monitors closer to US-Mexico border have larger Mexico contribution (e.g. El Paso monitors)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Results of sensitivity test (Task 11) and source apportionment modeling (Task 12) are consistent</a:t>
            </a:r>
            <a:endParaRPr lang="en-US" dirty="0">
              <a:solidFill>
                <a:srgbClr val="661366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4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 smtClean="0"/>
              <a:t>Overview of Approach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3058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SNMOS builds </a:t>
            </a:r>
            <a:r>
              <a:rPr lang="en-US" dirty="0">
                <a:solidFill>
                  <a:srgbClr val="661366"/>
                </a:solidFill>
              </a:rPr>
              <a:t>off of the Western Air Quality Study (WAQS</a:t>
            </a:r>
            <a:r>
              <a:rPr lang="en-US" dirty="0" smtClean="0">
                <a:solidFill>
                  <a:srgbClr val="661366"/>
                </a:solidFill>
              </a:rPr>
              <a:t>)</a:t>
            </a:r>
          </a:p>
          <a:p>
            <a:pPr lvl="1"/>
            <a:r>
              <a:rPr lang="en-US" dirty="0" smtClean="0"/>
              <a:t>WAQS 2011 modeling platform: WRF/SMOKE/CAMx</a:t>
            </a:r>
          </a:p>
          <a:p>
            <a:pPr lvl="1"/>
            <a:r>
              <a:rPr lang="en-US" dirty="0" smtClean="0"/>
              <a:t>Adjustments </a:t>
            </a:r>
            <a:r>
              <a:rPr lang="en-US" dirty="0"/>
              <a:t>to the meteorology and modeling domains to optimize </a:t>
            </a:r>
            <a:r>
              <a:rPr lang="en-US" dirty="0" smtClean="0"/>
              <a:t>for southern </a:t>
            </a:r>
            <a:r>
              <a:rPr lang="en-US" dirty="0"/>
              <a:t>New </a:t>
            </a:r>
            <a:r>
              <a:rPr lang="en-US" dirty="0" smtClean="0"/>
              <a:t>Mexico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Modeling 2011 New </a:t>
            </a:r>
            <a:r>
              <a:rPr lang="en-US" dirty="0">
                <a:solidFill>
                  <a:srgbClr val="661366"/>
                </a:solidFill>
              </a:rPr>
              <a:t>Mexico ozone </a:t>
            </a:r>
            <a:r>
              <a:rPr lang="en-US" dirty="0" smtClean="0">
                <a:solidFill>
                  <a:srgbClr val="661366"/>
                </a:solidFill>
              </a:rPr>
              <a:t>season:  May </a:t>
            </a:r>
            <a:r>
              <a:rPr lang="en-US" dirty="0">
                <a:solidFill>
                  <a:srgbClr val="661366"/>
                </a:solidFill>
              </a:rPr>
              <a:t>1 – </a:t>
            </a:r>
            <a:r>
              <a:rPr lang="en-US" dirty="0" smtClean="0">
                <a:solidFill>
                  <a:srgbClr val="661366"/>
                </a:solidFill>
              </a:rPr>
              <a:t>August 31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Modeling  Plan</a:t>
            </a:r>
          </a:p>
          <a:p>
            <a:pPr lvl="1"/>
            <a:r>
              <a:rPr lang="en-US" dirty="0" smtClean="0"/>
              <a:t>Prepare base year emission inventories</a:t>
            </a:r>
          </a:p>
          <a:p>
            <a:pPr lvl="1"/>
            <a:r>
              <a:rPr lang="en-US" dirty="0" smtClean="0"/>
              <a:t>Run WRF/SMOKE/CAMx for 2011 base year</a:t>
            </a:r>
          </a:p>
          <a:p>
            <a:pPr lvl="2"/>
            <a:r>
              <a:rPr lang="en-US" dirty="0" smtClean="0"/>
              <a:t>Evaluate 2011 base year model against observations, refine model if needed</a:t>
            </a:r>
          </a:p>
          <a:p>
            <a:pPr lvl="1"/>
            <a:r>
              <a:rPr lang="en-US" dirty="0" smtClean="0"/>
              <a:t>Prepare future year emission inventories for 2025</a:t>
            </a:r>
          </a:p>
          <a:p>
            <a:pPr lvl="1"/>
            <a:r>
              <a:rPr lang="en-US" dirty="0" smtClean="0"/>
              <a:t>Run SMOKE/CAMx for future year</a:t>
            </a:r>
          </a:p>
          <a:p>
            <a:pPr lvl="2"/>
            <a:r>
              <a:rPr lang="en-US" dirty="0" smtClean="0"/>
              <a:t>Modeled Attainment Test</a:t>
            </a:r>
          </a:p>
          <a:p>
            <a:pPr lvl="2"/>
            <a:r>
              <a:rPr lang="en-US" dirty="0" smtClean="0"/>
              <a:t>Emissions sensitivity/control runs</a:t>
            </a:r>
          </a:p>
          <a:p>
            <a:pPr lvl="2"/>
            <a:r>
              <a:rPr lang="en-US" dirty="0"/>
              <a:t>Source apportionment to diagnose causes of high ozone in Doña Ana </a:t>
            </a:r>
            <a:r>
              <a:rPr lang="en-US" dirty="0" smtClean="0"/>
              <a:t>County</a:t>
            </a:r>
          </a:p>
          <a:p>
            <a:pPr lvl="1"/>
            <a:r>
              <a:rPr lang="en-US" dirty="0" smtClean="0"/>
              <a:t>Reporting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4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Contribution of Fire Emissions to Doña Ana County Ozone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9250"/>
            <a:ext cx="8229600" cy="41836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CAMx modeling of 2011 showed large impacts from fire emissions</a:t>
            </a:r>
          </a:p>
          <a:p>
            <a:pPr lvl="1"/>
            <a:r>
              <a:rPr lang="en-US" dirty="0" smtClean="0"/>
              <a:t>Active fire season during 2011 with large fires within 12 km domain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Treated fires separately from the rest of the natural emission inventory so their impacts could be tracked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Used source apportionment to quantify effect of fire emissions on Doña Ana DVs</a:t>
            </a:r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8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47" y="1682224"/>
            <a:ext cx="4572000" cy="3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613"/>
            <a:ext cx="8536898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Fire Ozone Impact Example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229" y="5372099"/>
            <a:ext cx="8584361" cy="60881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Wallow Fire plume has modeled 1-hour ozone values &gt; 160 ppb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Model overestimates ground level ozone impacts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7" y="1006683"/>
            <a:ext cx="4219731" cy="42197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2390" y="1196195"/>
            <a:ext cx="4186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PMDETAIL</a:t>
            </a:r>
            <a:r>
              <a:rPr lang="en-GB" b="1" dirty="0" smtClean="0"/>
              <a:t> PM</a:t>
            </a:r>
            <a:r>
              <a:rPr lang="en-GB" b="1" baseline="-25000" dirty="0" smtClean="0"/>
              <a:t>2.5</a:t>
            </a:r>
            <a:r>
              <a:rPr lang="en-GB" b="1" dirty="0" smtClean="0"/>
              <a:t> Daily Total Fire Emissions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9502" y="2428652"/>
            <a:ext cx="128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Wallow Fire</a:t>
            </a:r>
            <a:endParaRPr lang="en-GB" dirty="0"/>
          </a:p>
        </p:txBody>
      </p:sp>
      <p:cxnSp>
        <p:nvCxnSpPr>
          <p:cNvPr id="21" name="Straight Arrow Connector 20"/>
          <p:cNvCxnSpPr>
            <a:stCxn id="24" idx="2"/>
          </p:cNvCxnSpPr>
          <p:nvPr/>
        </p:nvCxnSpPr>
        <p:spPr>
          <a:xfrm flipV="1">
            <a:off x="6198578" y="2800948"/>
            <a:ext cx="277174" cy="109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004341" y="2718248"/>
            <a:ext cx="399376" cy="2895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72390" y="3015446"/>
            <a:ext cx="175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Horseshoe 2 Fire</a:t>
            </a:r>
            <a:endParaRPr lang="en-GB" dirty="0"/>
          </a:p>
        </p:txBody>
      </p:sp>
      <p:sp>
        <p:nvSpPr>
          <p:cNvPr id="28" name="Oval 27"/>
          <p:cNvSpPr/>
          <p:nvPr/>
        </p:nvSpPr>
        <p:spPr>
          <a:xfrm>
            <a:off x="417229" y="3365002"/>
            <a:ext cx="399376" cy="2895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927717" y="1196195"/>
            <a:ext cx="40434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CAMx 1-hour Average Ozone: June 5, </a:t>
            </a:r>
            <a:r>
              <a:rPr lang="en-GB" b="1" dirty="0" err="1" smtClean="0"/>
              <a:t>0Z</a:t>
            </a:r>
            <a:endParaRPr lang="en-GB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528619" y="3533450"/>
            <a:ext cx="0" cy="409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30620" y="2443062"/>
            <a:ext cx="53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Fire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770422" y="3812457"/>
            <a:ext cx="53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Fire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6253222" y="3886200"/>
            <a:ext cx="53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Fire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7151088" y="4524174"/>
            <a:ext cx="150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Carbon 2 EGU</a:t>
            </a:r>
            <a:endParaRPr lang="en-GB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023794" y="3469232"/>
            <a:ext cx="0" cy="409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11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5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Impact of Fire Emissions on 4 km Grid Monitor DV Results: 2025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0938"/>
            <a:ext cx="8229600" cy="11012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Impact of fire emissions on 4 km grid monitor 2025 DVFs is small (&lt; |0.5| ppb)</a:t>
            </a:r>
          </a:p>
          <a:p>
            <a:pPr lvl="1"/>
            <a:r>
              <a:rPr lang="en-US" dirty="0" smtClean="0"/>
              <a:t>Used MATS Unmonitored Area Analysis (</a:t>
            </a:r>
            <a:r>
              <a:rPr lang="en-US" dirty="0" err="1" smtClean="0"/>
              <a:t>UAA</a:t>
            </a:r>
            <a:r>
              <a:rPr lang="en-US" dirty="0" smtClean="0"/>
              <a:t>) to view results across modeling domain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85" y="1487691"/>
            <a:ext cx="7614452" cy="3140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1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NMOS_2011_DVC_incl_fire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0" y="1632437"/>
            <a:ext cx="4781051" cy="36941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5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Impact of Fire Emissions on DV Results: 2011 Unmonitored Area Analysis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5319346"/>
            <a:ext cx="8553450" cy="483575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57038" y="3631223"/>
            <a:ext cx="931985" cy="272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5706" y="1502023"/>
            <a:ext cx="323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2011 DVs With Fires</a:t>
            </a:r>
            <a:endParaRPr lang="en-US" b="1" dirty="0"/>
          </a:p>
        </p:txBody>
      </p:sp>
      <p:pic>
        <p:nvPicPr>
          <p:cNvPr id="13" name="Picture 12" descr="SNMOS_2011_DVC_no_fire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48" y="1632437"/>
            <a:ext cx="4781051" cy="369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499402" y="1496167"/>
            <a:ext cx="323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2011 DVs Without Fires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20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MOS_2011_DIFF_fires_vs_nofire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1" y="1193980"/>
            <a:ext cx="5857970" cy="4526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5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Impact of Fire Emissions on DV Results: 2011 Unmonitored Area Analysis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1556" y="1298222"/>
            <a:ext cx="3375377" cy="45046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Impact </a:t>
            </a:r>
            <a:r>
              <a:rPr lang="en-US" dirty="0">
                <a:solidFill>
                  <a:srgbClr val="661366"/>
                </a:solidFill>
              </a:rPr>
              <a:t>of fire emissions is </a:t>
            </a:r>
            <a:r>
              <a:rPr lang="en-US" dirty="0" smtClean="0">
                <a:solidFill>
                  <a:srgbClr val="661366"/>
                </a:solidFill>
              </a:rPr>
              <a:t>≤ |0.5| ppb </a:t>
            </a:r>
            <a:r>
              <a:rPr lang="en-US" dirty="0">
                <a:solidFill>
                  <a:srgbClr val="661366"/>
                </a:solidFill>
              </a:rPr>
              <a:t>at Doña Ana County </a:t>
            </a:r>
            <a:r>
              <a:rPr lang="en-US" dirty="0" smtClean="0">
                <a:solidFill>
                  <a:srgbClr val="661366"/>
                </a:solidFill>
              </a:rPr>
              <a:t>monitors</a:t>
            </a:r>
          </a:p>
          <a:p>
            <a:pPr lvl="1"/>
            <a:r>
              <a:rPr lang="en-US" dirty="0" smtClean="0"/>
              <a:t>Does not affect 2011 DV results</a:t>
            </a:r>
          </a:p>
          <a:p>
            <a:pPr marL="347472" indent="-347472"/>
            <a:r>
              <a:rPr lang="en-US" dirty="0" smtClean="0">
                <a:solidFill>
                  <a:srgbClr val="661366"/>
                </a:solidFill>
              </a:rPr>
              <a:t>Larger </a:t>
            </a:r>
            <a:r>
              <a:rPr lang="en-US" dirty="0">
                <a:solidFill>
                  <a:srgbClr val="661366"/>
                </a:solidFill>
              </a:rPr>
              <a:t>fire impacts </a:t>
            </a:r>
            <a:r>
              <a:rPr lang="en-US" dirty="0" smtClean="0">
                <a:solidFill>
                  <a:srgbClr val="661366"/>
                </a:solidFill>
              </a:rPr>
              <a:t>on </a:t>
            </a:r>
            <a:r>
              <a:rPr lang="en-US" dirty="0">
                <a:solidFill>
                  <a:srgbClr val="661366"/>
                </a:solidFill>
              </a:rPr>
              <a:t>DVs (&gt; 5 ppb) </a:t>
            </a:r>
            <a:r>
              <a:rPr lang="en-US" dirty="0" smtClean="0">
                <a:solidFill>
                  <a:srgbClr val="661366"/>
                </a:solidFill>
              </a:rPr>
              <a:t>occur </a:t>
            </a:r>
            <a:r>
              <a:rPr lang="en-US" dirty="0">
                <a:solidFill>
                  <a:srgbClr val="661366"/>
                </a:solidFill>
              </a:rPr>
              <a:t>elsewhere </a:t>
            </a:r>
            <a:r>
              <a:rPr lang="en-US" dirty="0" smtClean="0">
                <a:solidFill>
                  <a:srgbClr val="661366"/>
                </a:solidFill>
              </a:rPr>
              <a:t>in 4 km domain downwind </a:t>
            </a:r>
            <a:r>
              <a:rPr lang="en-US" dirty="0">
                <a:solidFill>
                  <a:srgbClr val="661366"/>
                </a:solidFill>
              </a:rPr>
              <a:t>of 2011 fires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MOS_2025_DVF_incl_fire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0" y="1689587"/>
            <a:ext cx="4779230" cy="36927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5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Impact of Fire Emissions on DV Results: 2025 Unmonitored Area Analysis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5319346"/>
            <a:ext cx="8553450" cy="483575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  <p:pic>
        <p:nvPicPr>
          <p:cNvPr id="7" name="Picture 6" descr="SNMOS_2025_DVF_no_fire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49" y="1689587"/>
            <a:ext cx="4781051" cy="36941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957038" y="3631223"/>
            <a:ext cx="931985" cy="272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5706" y="1559173"/>
            <a:ext cx="323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2025 DVs With Fires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99402" y="1553317"/>
            <a:ext cx="323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2025 DVs Without Fires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02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MOS_2025_DIFF_fires_vs_nofire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4" y="1195752"/>
            <a:ext cx="5855677" cy="45245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5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Impact of Fire Emissions on DV Results: 2025 Unmonitored Area Analysis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0579" y="1600200"/>
            <a:ext cx="3307643" cy="420272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661366"/>
                </a:solidFill>
              </a:rPr>
              <a:t>Impact of fire emissions is ≤ </a:t>
            </a:r>
            <a:r>
              <a:rPr lang="en-US" dirty="0" smtClean="0">
                <a:solidFill>
                  <a:srgbClr val="661366"/>
                </a:solidFill>
              </a:rPr>
              <a:t>|0.5| </a:t>
            </a:r>
            <a:r>
              <a:rPr lang="en-US" dirty="0">
                <a:solidFill>
                  <a:srgbClr val="661366"/>
                </a:solidFill>
              </a:rPr>
              <a:t>ppb at Doña Ana County monitors</a:t>
            </a:r>
          </a:p>
          <a:p>
            <a:pPr lvl="1"/>
            <a:r>
              <a:rPr lang="en-US" dirty="0"/>
              <a:t>Does not affect </a:t>
            </a:r>
            <a:r>
              <a:rPr lang="en-US" dirty="0" smtClean="0"/>
              <a:t>2025 DVF results</a:t>
            </a:r>
            <a:endParaRPr lang="en-US" dirty="0"/>
          </a:p>
          <a:p>
            <a:pPr marL="347472" indent="-347472"/>
            <a:r>
              <a:rPr lang="en-US" dirty="0">
                <a:solidFill>
                  <a:srgbClr val="661366"/>
                </a:solidFill>
              </a:rPr>
              <a:t>Larger fire impacts on DVs (&gt; 5 ppb) occur elsewhere in 4 km domain downwind of 2011 fires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7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Contribution of Fire Emissions to Doña Ana County Ozone: Summary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1262"/>
            <a:ext cx="8229600" cy="45016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Fire emissions affected 2011 and 2025 DVs at grid cells within the 4 km domain</a:t>
            </a:r>
          </a:p>
          <a:p>
            <a:pPr lvl="1"/>
            <a:r>
              <a:rPr lang="en-US" dirty="0" err="1" smtClean="0"/>
              <a:t>UAA</a:t>
            </a:r>
            <a:r>
              <a:rPr lang="en-US" dirty="0" smtClean="0"/>
              <a:t> shows DV impacts &gt; 5 ppb downwind of the fire locations</a:t>
            </a:r>
          </a:p>
          <a:p>
            <a:r>
              <a:rPr lang="en-US" dirty="0">
                <a:solidFill>
                  <a:srgbClr val="661366"/>
                </a:solidFill>
              </a:rPr>
              <a:t>Fire emissions </a:t>
            </a:r>
            <a:r>
              <a:rPr lang="en-US" dirty="0" smtClean="0">
                <a:solidFill>
                  <a:srgbClr val="661366"/>
                </a:solidFill>
              </a:rPr>
              <a:t>had a small (≤ |0.5| ppb) effect on 2011 </a:t>
            </a:r>
            <a:r>
              <a:rPr lang="en-US" dirty="0">
                <a:solidFill>
                  <a:srgbClr val="661366"/>
                </a:solidFill>
              </a:rPr>
              <a:t>and 2025 </a:t>
            </a:r>
            <a:r>
              <a:rPr lang="en-US" dirty="0" smtClean="0">
                <a:solidFill>
                  <a:srgbClr val="661366"/>
                </a:solidFill>
              </a:rPr>
              <a:t>DVs at Doña Ana County monitors</a:t>
            </a:r>
          </a:p>
          <a:p>
            <a:pPr lvl="1"/>
            <a:r>
              <a:rPr lang="en-US" dirty="0" smtClean="0"/>
              <a:t>Impacts too small to affect attainment status results for 2011 and 2025</a:t>
            </a:r>
          </a:p>
          <a:p>
            <a:pPr lvl="1"/>
            <a:r>
              <a:rPr lang="en-US" dirty="0" smtClean="0"/>
              <a:t>Small impacts due to location of monitors relative to 2011 fires</a:t>
            </a: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SA Vis Tools Overview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3867" y="1394234"/>
            <a:ext cx="3749475" cy="4408687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661366"/>
                </a:solidFill>
              </a:rPr>
              <a:t>Modeling </a:t>
            </a:r>
            <a:r>
              <a:rPr lang="en-US" sz="2200" dirty="0">
                <a:solidFill>
                  <a:srgbClr val="661366"/>
                </a:solidFill>
              </a:rPr>
              <a:t>results </a:t>
            </a:r>
            <a:r>
              <a:rPr lang="en-US" sz="2200" dirty="0" smtClean="0">
                <a:solidFill>
                  <a:srgbClr val="661366"/>
                </a:solidFill>
              </a:rPr>
              <a:t>loaded into </a:t>
            </a:r>
            <a:r>
              <a:rPr lang="en-US" sz="2200" dirty="0">
                <a:solidFill>
                  <a:srgbClr val="661366"/>
                </a:solidFill>
              </a:rPr>
              <a:t>a web-based Source Apportionment Visualization </a:t>
            </a:r>
            <a:r>
              <a:rPr lang="en-US" sz="2200" dirty="0" smtClean="0">
                <a:solidFill>
                  <a:srgbClr val="661366"/>
                </a:solidFill>
              </a:rPr>
              <a:t>Tool</a:t>
            </a:r>
          </a:p>
          <a:p>
            <a:r>
              <a:rPr lang="en-US" sz="2200" dirty="0" smtClean="0">
                <a:solidFill>
                  <a:srgbClr val="661366"/>
                </a:solidFill>
              </a:rPr>
              <a:t>Displays base (2011) and </a:t>
            </a:r>
            <a:r>
              <a:rPr lang="en-US" sz="2200" dirty="0">
                <a:solidFill>
                  <a:srgbClr val="661366"/>
                </a:solidFill>
              </a:rPr>
              <a:t>future </a:t>
            </a:r>
            <a:r>
              <a:rPr lang="en-US" sz="2200" dirty="0" smtClean="0">
                <a:solidFill>
                  <a:srgbClr val="661366"/>
                </a:solidFill>
              </a:rPr>
              <a:t>(2025) year MDA8 SA results</a:t>
            </a:r>
          </a:p>
          <a:p>
            <a:pPr lvl="1"/>
            <a:r>
              <a:rPr lang="en-US" sz="2200" dirty="0" smtClean="0"/>
              <a:t>By monitor, by date</a:t>
            </a:r>
          </a:p>
          <a:p>
            <a:pPr lvl="1"/>
            <a:r>
              <a:rPr lang="en-US" sz="2200" dirty="0" smtClean="0"/>
              <a:t>Information on model performance</a:t>
            </a:r>
            <a:endParaRPr lang="en-US" sz="2200" dirty="0" smtClean="0">
              <a:hlinkClick r:id="rId3"/>
            </a:endParaRPr>
          </a:p>
          <a:p>
            <a:r>
              <a:rPr lang="en-US" sz="2200" dirty="0" smtClean="0">
                <a:solidFill>
                  <a:srgbClr val="661366"/>
                </a:solidFill>
              </a:rPr>
              <a:t>Documentation in SNMOS wiki on IWDW website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5" y="1294645"/>
            <a:ext cx="4655502" cy="418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4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SA Vis Tools: Results by Region</a:t>
            </a:r>
            <a:endParaRPr lang="en-US" sz="40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96686" y="5540721"/>
            <a:ext cx="7837714" cy="431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661366"/>
                </a:solidFill>
              </a:rPr>
              <a:t>Results for Sunland Park monitor, 2011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18" y="1173207"/>
            <a:ext cx="6149937" cy="400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88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GB" b="1" dirty="0" smtClean="0"/>
              <a:t>SNMOS Tasks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2688"/>
            <a:ext cx="8229600" cy="4525963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en-GB" sz="2000" b="1" dirty="0" smtClean="0">
                <a:solidFill>
                  <a:srgbClr val="FF0000"/>
                </a:solidFill>
              </a:rPr>
              <a:t>Completed</a:t>
            </a:r>
          </a:p>
          <a:p>
            <a:pPr lvl="1">
              <a:spcBef>
                <a:spcPts val="0"/>
              </a:spcBef>
            </a:pPr>
            <a:r>
              <a:rPr lang="en-GB" sz="1600" b="1" u="sng" dirty="0" smtClean="0">
                <a:solidFill>
                  <a:srgbClr val="FF0000"/>
                </a:solidFill>
              </a:rPr>
              <a:t>Task </a:t>
            </a:r>
            <a:r>
              <a:rPr lang="en-GB" sz="1600" b="1" u="sng" dirty="0">
                <a:solidFill>
                  <a:srgbClr val="FF0000"/>
                </a:solidFill>
              </a:rPr>
              <a:t>1</a:t>
            </a:r>
            <a:r>
              <a:rPr lang="en-GB" sz="1600" dirty="0">
                <a:solidFill>
                  <a:srgbClr val="FF0000"/>
                </a:solidFill>
              </a:rPr>
              <a:t>: 2011 WRF 36/12/4 km with 4 km focus on Dona Ana/El Paso/Juarez and Work Plan </a:t>
            </a:r>
            <a:r>
              <a:rPr lang="en-GB" sz="1600" dirty="0" smtClean="0">
                <a:solidFill>
                  <a:srgbClr val="FF0000"/>
                </a:solidFill>
              </a:rPr>
              <a:t>(11/30/15)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sz="1600" b="1" u="sng" dirty="0">
                <a:solidFill>
                  <a:srgbClr val="FF0000"/>
                </a:solidFill>
              </a:rPr>
              <a:t>Task 2</a:t>
            </a:r>
            <a:r>
              <a:rPr lang="en-GB" sz="1600" dirty="0">
                <a:solidFill>
                  <a:srgbClr val="FF0000"/>
                </a:solidFill>
              </a:rPr>
              <a:t>: 2011 update Permian Basin </a:t>
            </a:r>
            <a:r>
              <a:rPr lang="en-GB" sz="1600" dirty="0" smtClean="0">
                <a:solidFill>
                  <a:srgbClr val="FF0000"/>
                </a:solidFill>
              </a:rPr>
              <a:t>O&amp;G (11/30/15)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sz="1600" b="1" u="sng" dirty="0">
                <a:solidFill>
                  <a:srgbClr val="FF0000"/>
                </a:solidFill>
              </a:rPr>
              <a:t>Task 3</a:t>
            </a:r>
            <a:r>
              <a:rPr lang="en-GB" sz="1600" dirty="0">
                <a:solidFill>
                  <a:srgbClr val="FF0000"/>
                </a:solidFill>
              </a:rPr>
              <a:t>: 2011 update of Juarez and nearby Mexico EI, 2020 Mexico emissions update </a:t>
            </a:r>
            <a:r>
              <a:rPr lang="en-GB" sz="1600" dirty="0" smtClean="0">
                <a:solidFill>
                  <a:srgbClr val="FF0000"/>
                </a:solidFill>
              </a:rPr>
              <a:t>(11/30/15)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sz="1600" b="1" u="sng" dirty="0">
                <a:solidFill>
                  <a:srgbClr val="FF0000"/>
                </a:solidFill>
              </a:rPr>
              <a:t>Task 4</a:t>
            </a:r>
            <a:r>
              <a:rPr lang="en-GB" sz="1600" dirty="0">
                <a:solidFill>
                  <a:srgbClr val="FF0000"/>
                </a:solidFill>
              </a:rPr>
              <a:t>: SMOKE current 2011 NEI for 4 km </a:t>
            </a:r>
            <a:r>
              <a:rPr lang="en-GB" sz="1600" dirty="0" smtClean="0">
                <a:solidFill>
                  <a:srgbClr val="FF0000"/>
                </a:solidFill>
              </a:rPr>
              <a:t>domain (2/29/16)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sz="1600" b="1" u="sng" dirty="0">
                <a:solidFill>
                  <a:srgbClr val="FF0000"/>
                </a:solidFill>
              </a:rPr>
              <a:t>Task 5</a:t>
            </a:r>
            <a:r>
              <a:rPr lang="en-GB" sz="1600" dirty="0">
                <a:solidFill>
                  <a:srgbClr val="FF0000"/>
                </a:solidFill>
              </a:rPr>
              <a:t>: Gridded 2011 </a:t>
            </a:r>
            <a:r>
              <a:rPr lang="en-GB" sz="1600" dirty="0" smtClean="0">
                <a:solidFill>
                  <a:srgbClr val="FF0000"/>
                </a:solidFill>
              </a:rPr>
              <a:t>biogenic</a:t>
            </a:r>
            <a:r>
              <a:rPr lang="en-GB" sz="1600" dirty="0">
                <a:solidFill>
                  <a:srgbClr val="FF0000"/>
                </a:solidFill>
              </a:rPr>
              <a:t>, </a:t>
            </a:r>
            <a:r>
              <a:rPr lang="en-GB" sz="1600" dirty="0" smtClean="0">
                <a:solidFill>
                  <a:srgbClr val="FF0000"/>
                </a:solidFill>
              </a:rPr>
              <a:t>fires</a:t>
            </a:r>
            <a:r>
              <a:rPr lang="en-GB" sz="1600" dirty="0">
                <a:solidFill>
                  <a:srgbClr val="FF0000"/>
                </a:solidFill>
              </a:rPr>
              <a:t>, </a:t>
            </a:r>
            <a:r>
              <a:rPr lang="en-GB" sz="1600" dirty="0" smtClean="0">
                <a:solidFill>
                  <a:srgbClr val="FF0000"/>
                </a:solidFill>
              </a:rPr>
              <a:t>wind-blown dust, lightning emissions for </a:t>
            </a:r>
            <a:r>
              <a:rPr lang="en-GB" sz="1600" dirty="0">
                <a:solidFill>
                  <a:srgbClr val="FF0000"/>
                </a:solidFill>
              </a:rPr>
              <a:t>4 km </a:t>
            </a:r>
            <a:r>
              <a:rPr lang="en-GB" sz="1600" dirty="0" smtClean="0">
                <a:solidFill>
                  <a:srgbClr val="FF0000"/>
                </a:solidFill>
              </a:rPr>
              <a:t>domain (2/29/16)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sz="1600" b="1" u="sng" dirty="0">
                <a:solidFill>
                  <a:srgbClr val="FF0000"/>
                </a:solidFill>
              </a:rPr>
              <a:t>Task 6</a:t>
            </a:r>
            <a:r>
              <a:rPr lang="en-GB" sz="1600" dirty="0">
                <a:solidFill>
                  <a:srgbClr val="FF0000"/>
                </a:solidFill>
              </a:rPr>
              <a:t>: Develop 2011 4 km </a:t>
            </a:r>
            <a:r>
              <a:rPr lang="en-GB" sz="1600" dirty="0" smtClean="0">
                <a:solidFill>
                  <a:srgbClr val="FF0000"/>
                </a:solidFill>
              </a:rPr>
              <a:t>CAMx </a:t>
            </a:r>
            <a:r>
              <a:rPr lang="en-GB" sz="1600" dirty="0">
                <a:solidFill>
                  <a:srgbClr val="FF0000"/>
                </a:solidFill>
              </a:rPr>
              <a:t>database and perform base </a:t>
            </a:r>
            <a:r>
              <a:rPr lang="en-GB" sz="1600" dirty="0" smtClean="0">
                <a:solidFill>
                  <a:srgbClr val="FF0000"/>
                </a:solidFill>
              </a:rPr>
              <a:t>case (2/29/16)</a:t>
            </a:r>
          </a:p>
          <a:p>
            <a:pPr lvl="1">
              <a:spcBef>
                <a:spcPts val="0"/>
              </a:spcBef>
            </a:pPr>
            <a:r>
              <a:rPr lang="en-GB" sz="1600" b="1" u="sng" dirty="0">
                <a:solidFill>
                  <a:srgbClr val="FF0000"/>
                </a:solidFill>
              </a:rPr>
              <a:t>Task 7</a:t>
            </a:r>
            <a:r>
              <a:rPr lang="en-GB" sz="1600" dirty="0">
                <a:solidFill>
                  <a:srgbClr val="FF0000"/>
                </a:solidFill>
              </a:rPr>
              <a:t>: 2011 MPE and sensitivity </a:t>
            </a:r>
            <a:r>
              <a:rPr lang="en-GB" sz="1600" dirty="0" err="1">
                <a:solidFill>
                  <a:srgbClr val="FF0000"/>
                </a:solidFill>
              </a:rPr>
              <a:t>modeling</a:t>
            </a:r>
            <a:r>
              <a:rPr lang="en-GB" sz="1600" dirty="0">
                <a:solidFill>
                  <a:srgbClr val="FF0000"/>
                </a:solidFill>
              </a:rPr>
              <a:t> for Dona Ana </a:t>
            </a:r>
            <a:r>
              <a:rPr lang="en-GB" sz="1600" dirty="0" smtClean="0">
                <a:solidFill>
                  <a:srgbClr val="FF0000"/>
                </a:solidFill>
              </a:rPr>
              <a:t>County (4/30/16)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sz="1600" b="1" u="sng" dirty="0">
                <a:solidFill>
                  <a:srgbClr val="FF0000"/>
                </a:solidFill>
              </a:rPr>
              <a:t>Task 8</a:t>
            </a:r>
            <a:r>
              <a:rPr lang="en-GB" sz="1600" dirty="0">
                <a:solidFill>
                  <a:srgbClr val="FF0000"/>
                </a:solidFill>
              </a:rPr>
              <a:t>: SMOKE current FY US EI and FY Mexico emissions </a:t>
            </a:r>
            <a:r>
              <a:rPr lang="en-GB" sz="1600" dirty="0" smtClean="0">
                <a:solidFill>
                  <a:srgbClr val="FF0000"/>
                </a:solidFill>
              </a:rPr>
              <a:t>update (4/30/16)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sz="1600" b="1" u="sng" dirty="0" smtClean="0">
                <a:solidFill>
                  <a:srgbClr val="FF0000"/>
                </a:solidFill>
              </a:rPr>
              <a:t>Task </a:t>
            </a:r>
            <a:r>
              <a:rPr lang="en-GB" sz="1600" b="1" u="sng" dirty="0">
                <a:solidFill>
                  <a:srgbClr val="FF0000"/>
                </a:solidFill>
              </a:rPr>
              <a:t>9</a:t>
            </a:r>
            <a:r>
              <a:rPr lang="en-GB" sz="1600" dirty="0">
                <a:solidFill>
                  <a:srgbClr val="FF0000"/>
                </a:solidFill>
              </a:rPr>
              <a:t>: FY </a:t>
            </a:r>
            <a:r>
              <a:rPr lang="en-GB" sz="1600" dirty="0" smtClean="0">
                <a:solidFill>
                  <a:srgbClr val="FF0000"/>
                </a:solidFill>
              </a:rPr>
              <a:t>12/4-km </a:t>
            </a:r>
            <a:r>
              <a:rPr lang="en-GB" sz="1600" dirty="0" err="1">
                <a:solidFill>
                  <a:srgbClr val="FF0000"/>
                </a:solidFill>
              </a:rPr>
              <a:t>CAMx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simulation (5/31/16)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sz="1600" b="1" u="sng" dirty="0">
                <a:solidFill>
                  <a:srgbClr val="FF0000"/>
                </a:solidFill>
              </a:rPr>
              <a:t>Task 10</a:t>
            </a:r>
            <a:r>
              <a:rPr lang="en-GB" sz="1600" dirty="0">
                <a:solidFill>
                  <a:srgbClr val="FF0000"/>
                </a:solidFill>
              </a:rPr>
              <a:t>: FY ozone projections (MATS</a:t>
            </a:r>
            <a:r>
              <a:rPr lang="en-GB" sz="1600" dirty="0" smtClean="0">
                <a:solidFill>
                  <a:srgbClr val="FF0000"/>
                </a:solidFill>
              </a:rPr>
              <a:t>) (5/31/16)</a:t>
            </a:r>
          </a:p>
          <a:p>
            <a:pPr lvl="1">
              <a:spcBef>
                <a:spcPts val="0"/>
              </a:spcBef>
            </a:pPr>
            <a:r>
              <a:rPr lang="en-GB" sz="1600" b="1" u="sng" dirty="0">
                <a:solidFill>
                  <a:srgbClr val="FF0000"/>
                </a:solidFill>
              </a:rPr>
              <a:t>Task 11</a:t>
            </a:r>
            <a:r>
              <a:rPr lang="en-GB" sz="1600" dirty="0">
                <a:solidFill>
                  <a:srgbClr val="FF0000"/>
                </a:solidFill>
              </a:rPr>
              <a:t>: 2025 emissions </a:t>
            </a:r>
            <a:r>
              <a:rPr lang="en-GB" sz="1600" dirty="0" smtClean="0">
                <a:solidFill>
                  <a:srgbClr val="FF0000"/>
                </a:solidFill>
              </a:rPr>
              <a:t>sensitivity/controls (8/15/16)</a:t>
            </a:r>
            <a:endParaRPr lang="en-US" sz="1600" dirty="0">
              <a:solidFill>
                <a:srgbClr val="FF0000"/>
              </a:solidFill>
            </a:endParaRPr>
          </a:p>
          <a:p>
            <a:pPr lvl="0">
              <a:spcBef>
                <a:spcPts val="0"/>
              </a:spcBef>
            </a:pPr>
            <a:r>
              <a:rPr lang="en-GB" sz="2000" b="1" dirty="0" smtClean="0">
                <a:solidFill>
                  <a:srgbClr val="661366"/>
                </a:solidFill>
              </a:rPr>
              <a:t>This Deliverable Period (9/15/2016)</a:t>
            </a:r>
          </a:p>
          <a:p>
            <a:pPr lvl="1">
              <a:spcBef>
                <a:spcPts val="0"/>
              </a:spcBef>
            </a:pPr>
            <a:r>
              <a:rPr lang="en-US" sz="1600" b="1" u="sng" dirty="0">
                <a:solidFill>
                  <a:srgbClr val="661366"/>
                </a:solidFill>
              </a:rPr>
              <a:t>Task 12</a:t>
            </a:r>
            <a:r>
              <a:rPr lang="en-US" sz="1600" b="1" dirty="0">
                <a:solidFill>
                  <a:srgbClr val="661366"/>
                </a:solidFill>
              </a:rPr>
              <a:t>: </a:t>
            </a:r>
            <a:r>
              <a:rPr lang="en-GB" sz="1600" dirty="0" smtClean="0">
                <a:solidFill>
                  <a:srgbClr val="661366"/>
                </a:solidFill>
              </a:rPr>
              <a:t>Ozone source apportionment modeling of 2011 and 2025 </a:t>
            </a:r>
            <a:endParaRPr lang="en-GB" sz="1600" b="1" dirty="0" smtClean="0">
              <a:solidFill>
                <a:srgbClr val="661366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Pending</a:t>
            </a:r>
          </a:p>
          <a:p>
            <a:pPr lvl="1">
              <a:spcBef>
                <a:spcPts val="0"/>
              </a:spcBef>
            </a:pPr>
            <a:r>
              <a:rPr lang="en-GB" sz="1600" b="1" u="sng" dirty="0" smtClean="0">
                <a:solidFill>
                  <a:schemeClr val="bg1">
                    <a:lumMod val="50000"/>
                  </a:schemeClr>
                </a:solidFill>
              </a:rPr>
              <a:t>Task </a:t>
            </a:r>
            <a:r>
              <a:rPr lang="en-GB" sz="1600" b="1" u="sng" dirty="0">
                <a:solidFill>
                  <a:schemeClr val="bg1">
                    <a:lumMod val="50000"/>
                  </a:schemeClr>
                </a:solidFill>
              </a:rPr>
              <a:t>13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: Air Quality Technical Support Document (AQTSD)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714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SA Vis Tools: Source Breakdown by Region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59650"/>
            <a:ext cx="8229600" cy="443271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306821"/>
            <a:ext cx="62007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27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SA Vis Tools: Results by Emissions Sector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59650"/>
            <a:ext cx="8229600" cy="443271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15" y="1378390"/>
            <a:ext cx="6922789" cy="36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2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SA Vis Tools: Regional Breakdown by Emissions Source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59650"/>
            <a:ext cx="8229600" cy="443271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78" y="1407759"/>
            <a:ext cx="58578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9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b="1" dirty="0" smtClean="0"/>
              <a:t>Access  SNMOS  Ozone SA Vis Tool wiki through IWDW Website (in development)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http://views.cira.colostate.edu/tsdw/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0" t="16537" r="21924" b="31949"/>
          <a:stretch/>
        </p:blipFill>
        <p:spPr bwMode="auto">
          <a:xfrm>
            <a:off x="127321" y="2297314"/>
            <a:ext cx="8669439" cy="441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/>
          <p:cNvSpPr/>
          <p:nvPr/>
        </p:nvSpPr>
        <p:spPr>
          <a:xfrm>
            <a:off x="6908798" y="2907284"/>
            <a:ext cx="2065867" cy="48463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89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6" y="-133350"/>
            <a:ext cx="7837714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Task 12 Summary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86" y="1013078"/>
            <a:ext cx="7837714" cy="524484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Transported ozone contributes far more to </a:t>
            </a:r>
            <a:r>
              <a:rPr lang="en-US" dirty="0">
                <a:solidFill>
                  <a:srgbClr val="661366"/>
                </a:solidFill>
              </a:rPr>
              <a:t>Doña Ana monitor </a:t>
            </a:r>
            <a:r>
              <a:rPr lang="en-US" dirty="0" smtClean="0">
                <a:solidFill>
                  <a:srgbClr val="661366"/>
                </a:solidFill>
              </a:rPr>
              <a:t>DVs than New Mexico emissions in 2011 and 2025</a:t>
            </a:r>
          </a:p>
          <a:p>
            <a:pPr lvl="1"/>
            <a:r>
              <a:rPr lang="en-US" dirty="0" smtClean="0"/>
              <a:t>Boundary </a:t>
            </a:r>
            <a:r>
              <a:rPr lang="en-US" dirty="0"/>
              <a:t>conditions are </a:t>
            </a:r>
            <a:r>
              <a:rPr lang="en-US" dirty="0" smtClean="0"/>
              <a:t>the </a:t>
            </a:r>
            <a:r>
              <a:rPr lang="en-US" dirty="0"/>
              <a:t>largest </a:t>
            </a:r>
            <a:r>
              <a:rPr lang="en-US" dirty="0" smtClean="0"/>
              <a:t>contributor, then Mexico and Texas</a:t>
            </a:r>
            <a:endParaRPr lang="en-US" dirty="0"/>
          </a:p>
          <a:p>
            <a:pPr lvl="1"/>
            <a:r>
              <a:rPr lang="en-US" dirty="0" smtClean="0"/>
              <a:t>Mexico contribution </a:t>
            </a:r>
            <a:r>
              <a:rPr lang="en-US" dirty="0"/>
              <a:t>to Doña Ana monitor 2011 DVs ranges from </a:t>
            </a:r>
            <a:r>
              <a:rPr lang="en-US" dirty="0" smtClean="0"/>
              <a:t>2.5 </a:t>
            </a:r>
            <a:r>
              <a:rPr lang="en-US" dirty="0"/>
              <a:t>– </a:t>
            </a:r>
            <a:r>
              <a:rPr lang="en-US" dirty="0" smtClean="0"/>
              <a:t>6.3 </a:t>
            </a:r>
            <a:r>
              <a:rPr lang="en-US" dirty="0"/>
              <a:t>ppb with average of </a:t>
            </a:r>
            <a:r>
              <a:rPr lang="en-US" dirty="0" smtClean="0"/>
              <a:t>4.9 ppb</a:t>
            </a:r>
          </a:p>
          <a:p>
            <a:r>
              <a:rPr lang="en-US" b="1" dirty="0" smtClean="0">
                <a:solidFill>
                  <a:srgbClr val="661366"/>
                </a:solidFill>
              </a:rPr>
              <a:t>OSAT results indicate but </a:t>
            </a:r>
            <a:r>
              <a:rPr lang="en-US" b="1" dirty="0">
                <a:solidFill>
                  <a:srgbClr val="661366"/>
                </a:solidFill>
              </a:rPr>
              <a:t>for the contribution of </a:t>
            </a:r>
            <a:r>
              <a:rPr lang="en-US" b="1" dirty="0" smtClean="0">
                <a:solidFill>
                  <a:srgbClr val="661366"/>
                </a:solidFill>
              </a:rPr>
              <a:t>anthropogenic emissions </a:t>
            </a:r>
            <a:r>
              <a:rPr lang="en-US" b="1" dirty="0">
                <a:solidFill>
                  <a:srgbClr val="661366"/>
                </a:solidFill>
              </a:rPr>
              <a:t>from Mexico, the Desert View monitor would have attained  the 70 ppb NAAQS in 2011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In 2011 and 2025, </a:t>
            </a:r>
            <a:r>
              <a:rPr lang="en-US" dirty="0">
                <a:solidFill>
                  <a:srgbClr val="661366"/>
                </a:solidFill>
              </a:rPr>
              <a:t>emissions source categories contributing most to Doña Ana monitor </a:t>
            </a:r>
            <a:r>
              <a:rPr lang="en-US" dirty="0" smtClean="0">
                <a:solidFill>
                  <a:srgbClr val="661366"/>
                </a:solidFill>
              </a:rPr>
              <a:t>DVs </a:t>
            </a:r>
            <a:r>
              <a:rPr lang="en-US" dirty="0">
                <a:solidFill>
                  <a:srgbClr val="661366"/>
                </a:solidFill>
              </a:rPr>
              <a:t>were onroad mobile (TX, NM, </a:t>
            </a:r>
            <a:r>
              <a:rPr lang="en-US" dirty="0" err="1">
                <a:solidFill>
                  <a:srgbClr val="661366"/>
                </a:solidFill>
              </a:rPr>
              <a:t>MEX</a:t>
            </a:r>
            <a:r>
              <a:rPr lang="en-US" dirty="0">
                <a:solidFill>
                  <a:srgbClr val="661366"/>
                </a:solidFill>
              </a:rPr>
              <a:t>), natural emissions (</a:t>
            </a:r>
            <a:r>
              <a:rPr lang="en-US" dirty="0" err="1">
                <a:solidFill>
                  <a:srgbClr val="661366"/>
                </a:solidFill>
              </a:rPr>
              <a:t>MEX</a:t>
            </a:r>
            <a:r>
              <a:rPr lang="en-US" dirty="0">
                <a:solidFill>
                  <a:srgbClr val="661366"/>
                </a:solidFill>
              </a:rPr>
              <a:t>) and EGUs (</a:t>
            </a:r>
            <a:r>
              <a:rPr lang="en-US" dirty="0" err="1">
                <a:solidFill>
                  <a:srgbClr val="661366"/>
                </a:solidFill>
              </a:rPr>
              <a:t>MEX</a:t>
            </a:r>
            <a:r>
              <a:rPr lang="en-US" dirty="0">
                <a:solidFill>
                  <a:srgbClr val="661366"/>
                </a:solidFill>
              </a:rPr>
              <a:t>)</a:t>
            </a:r>
          </a:p>
          <a:p>
            <a:pPr lvl="1"/>
            <a:r>
              <a:rPr lang="en-US" dirty="0"/>
              <a:t>Onroad </a:t>
            </a:r>
            <a:r>
              <a:rPr lang="en-US" dirty="0" smtClean="0"/>
              <a:t>mobile </a:t>
            </a:r>
            <a:r>
              <a:rPr lang="en-US" dirty="0"/>
              <a:t>contribution is much (~50%)  lower in </a:t>
            </a:r>
            <a:r>
              <a:rPr lang="en-US" dirty="0" smtClean="0"/>
              <a:t>2025</a:t>
            </a:r>
          </a:p>
          <a:p>
            <a:r>
              <a:rPr lang="en-GB" dirty="0" smtClean="0">
                <a:solidFill>
                  <a:srgbClr val="661366"/>
                </a:solidFill>
              </a:rPr>
              <a:t>Of all </a:t>
            </a:r>
            <a:r>
              <a:rPr lang="en-GB" dirty="0">
                <a:solidFill>
                  <a:srgbClr val="661366"/>
                </a:solidFill>
              </a:rPr>
              <a:t>New Mexico anthropogenic </a:t>
            </a:r>
            <a:r>
              <a:rPr lang="en-GB" dirty="0" smtClean="0">
                <a:solidFill>
                  <a:srgbClr val="661366"/>
                </a:solidFill>
              </a:rPr>
              <a:t>emissions sources, onroad mobile emissions make largest contribution to DVs at all </a:t>
            </a:r>
            <a:r>
              <a:rPr lang="en-US" dirty="0" smtClean="0">
                <a:solidFill>
                  <a:srgbClr val="661366"/>
                </a:solidFill>
              </a:rPr>
              <a:t>Doña Ana </a:t>
            </a:r>
            <a:r>
              <a:rPr lang="en-GB" dirty="0" smtClean="0">
                <a:solidFill>
                  <a:srgbClr val="661366"/>
                </a:solidFill>
              </a:rPr>
              <a:t>monitors</a:t>
            </a:r>
          </a:p>
          <a:p>
            <a:pPr lvl="1"/>
            <a:r>
              <a:rPr lang="en-GB" dirty="0" smtClean="0"/>
              <a:t>Decreases </a:t>
            </a:r>
            <a:r>
              <a:rPr lang="en-GB" dirty="0"/>
              <a:t>in 2025 </a:t>
            </a:r>
          </a:p>
          <a:p>
            <a:pPr lvl="1"/>
            <a:r>
              <a:rPr lang="en-GB" dirty="0"/>
              <a:t>Nonroad and O&amp;G make next largest contributions, followed by EGU points 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Impact of fire emissions on </a:t>
            </a:r>
            <a:r>
              <a:rPr lang="en-US" dirty="0">
                <a:solidFill>
                  <a:srgbClr val="661366"/>
                </a:solidFill>
              </a:rPr>
              <a:t>Doña Ana </a:t>
            </a:r>
            <a:r>
              <a:rPr lang="en-US" dirty="0" smtClean="0">
                <a:solidFill>
                  <a:srgbClr val="661366"/>
                </a:solidFill>
              </a:rPr>
              <a:t>DV analysis is small</a:t>
            </a:r>
          </a:p>
        </p:txBody>
      </p:sp>
    </p:spTree>
    <p:extLst>
      <p:ext uri="{BB962C8B-B14F-4D97-AF65-F5344CB8AC3E}">
        <p14:creationId xmlns:p14="http://schemas.microsoft.com/office/powerpoint/2010/main" val="14067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6" y="228600"/>
            <a:ext cx="7837714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Task 13: Air Quality Technical Support Document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86" y="1603628"/>
            <a:ext cx="7837714" cy="4368547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solidFill>
                  <a:srgbClr val="661366"/>
                </a:solidFill>
              </a:rPr>
              <a:t>Prepare Air Quality Technical Support Document (TSD)</a:t>
            </a:r>
          </a:p>
          <a:p>
            <a:pPr lvl="1"/>
            <a:r>
              <a:rPr lang="en-US" sz="2400" dirty="0" smtClean="0"/>
              <a:t>TSD will summarize methods and finding of all tasks of the SNMOS</a:t>
            </a:r>
          </a:p>
          <a:p>
            <a:pPr lvl="0"/>
            <a:r>
              <a:rPr lang="en-US" dirty="0" smtClean="0">
                <a:solidFill>
                  <a:srgbClr val="661366"/>
                </a:solidFill>
              </a:rPr>
              <a:t>Steps  </a:t>
            </a:r>
          </a:p>
          <a:p>
            <a:pPr lvl="1"/>
            <a:r>
              <a:rPr lang="en-US" sz="2400" dirty="0" smtClean="0"/>
              <a:t>Prepare </a:t>
            </a:r>
            <a:r>
              <a:rPr lang="en-US" sz="2400" dirty="0"/>
              <a:t>draft TSD documenting Tasks </a:t>
            </a:r>
            <a:r>
              <a:rPr lang="en-US" sz="2400" dirty="0" smtClean="0"/>
              <a:t>1-12</a:t>
            </a:r>
          </a:p>
          <a:p>
            <a:pPr lvl="1"/>
            <a:r>
              <a:rPr lang="en-US" sz="2400" dirty="0" smtClean="0"/>
              <a:t>Submit </a:t>
            </a:r>
            <a:r>
              <a:rPr lang="en-US" sz="2400" dirty="0"/>
              <a:t>draft TSD for </a:t>
            </a:r>
            <a:r>
              <a:rPr lang="en-US" sz="2400" dirty="0" smtClean="0"/>
              <a:t>review</a:t>
            </a:r>
          </a:p>
          <a:p>
            <a:pPr lvl="1"/>
            <a:r>
              <a:rPr lang="en-US" sz="2400" dirty="0" smtClean="0"/>
              <a:t>Update </a:t>
            </a:r>
            <a:r>
              <a:rPr lang="en-US" sz="2400" dirty="0"/>
              <a:t>draft TSD to reflect comments received and prepare a Response to Comments (RtC) document. </a:t>
            </a:r>
            <a:endParaRPr lang="en-US" sz="2400" dirty="0" smtClean="0"/>
          </a:p>
          <a:p>
            <a:pPr lvl="1"/>
            <a:r>
              <a:rPr lang="en-US" sz="2400" dirty="0" smtClean="0"/>
              <a:t>Submit </a:t>
            </a:r>
            <a:r>
              <a:rPr lang="en-US" sz="2400" dirty="0"/>
              <a:t>final </a:t>
            </a:r>
            <a:r>
              <a:rPr lang="en-US" sz="2400" dirty="0" smtClean="0"/>
              <a:t>TSD</a:t>
            </a:r>
          </a:p>
        </p:txBody>
      </p:sp>
    </p:spTree>
    <p:extLst>
      <p:ext uri="{BB962C8B-B14F-4D97-AF65-F5344CB8AC3E}">
        <p14:creationId xmlns:p14="http://schemas.microsoft.com/office/powerpoint/2010/main" val="179245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6" y="228600"/>
            <a:ext cx="7837714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Air Quality Technical Support Document Outline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86" y="1603628"/>
            <a:ext cx="7837714" cy="4368547"/>
          </a:xfrm>
        </p:spPr>
        <p:txBody>
          <a:bodyPr>
            <a:noAutofit/>
          </a:bodyPr>
          <a:lstStyle/>
          <a:p>
            <a:pPr marL="857250" lvl="0" indent="-857250">
              <a:buFont typeface="+mj-lt"/>
              <a:buAutoNum type="romanUcPeriod"/>
            </a:pPr>
            <a:r>
              <a:rPr lang="en-US" sz="2800" dirty="0" smtClean="0">
                <a:solidFill>
                  <a:srgbClr val="661366"/>
                </a:solidFill>
              </a:rPr>
              <a:t>Executive Summary</a:t>
            </a:r>
          </a:p>
          <a:p>
            <a:pPr marL="857250" lvl="0" indent="-857250">
              <a:buFont typeface="+mj-lt"/>
              <a:buAutoNum type="romanUcPeriod"/>
            </a:pPr>
            <a:r>
              <a:rPr lang="en-US" sz="2800" dirty="0" smtClean="0">
                <a:solidFill>
                  <a:srgbClr val="661366"/>
                </a:solidFill>
              </a:rPr>
              <a:t>Introduction </a:t>
            </a:r>
            <a:endParaRPr lang="en-US" sz="2400" dirty="0" smtClean="0">
              <a:solidFill>
                <a:srgbClr val="661366"/>
              </a:solidFill>
            </a:endParaRPr>
          </a:p>
          <a:p>
            <a:pPr marL="857250" lvl="0" indent="-857250">
              <a:buFont typeface="+mj-lt"/>
              <a:buAutoNum type="romanUcPeriod"/>
            </a:pPr>
            <a:r>
              <a:rPr lang="en-US" sz="2800" dirty="0" smtClean="0">
                <a:solidFill>
                  <a:srgbClr val="661366"/>
                </a:solidFill>
              </a:rPr>
              <a:t>SNMOS Task Summaries</a:t>
            </a:r>
          </a:p>
          <a:p>
            <a:pPr marL="1257300" lvl="1" indent="-857250">
              <a:buFont typeface="+mj-lt"/>
              <a:buAutoNum type="alphaUcPeriod"/>
            </a:pPr>
            <a:r>
              <a:rPr lang="en-US" sz="2400" dirty="0" smtClean="0">
                <a:solidFill>
                  <a:srgbClr val="661366"/>
                </a:solidFill>
              </a:rPr>
              <a:t>Task 1-13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2000" dirty="0" smtClean="0">
                <a:solidFill>
                  <a:srgbClr val="661366"/>
                </a:solidFill>
              </a:rPr>
              <a:t>Task Summary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2000" dirty="0" smtClean="0">
                <a:solidFill>
                  <a:srgbClr val="661366"/>
                </a:solidFill>
              </a:rPr>
              <a:t>Significant Findings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2000" dirty="0" smtClean="0">
                <a:solidFill>
                  <a:srgbClr val="661366"/>
                </a:solidFill>
              </a:rPr>
              <a:t>Milestones and Deliverables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2800" dirty="0" smtClean="0">
                <a:solidFill>
                  <a:srgbClr val="661366"/>
                </a:solidFill>
              </a:rPr>
              <a:t>References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8472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Task 13: Air Quality Technical Support Document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46238"/>
            <a:ext cx="8229600" cy="4708525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solidFill>
                  <a:srgbClr val="661366"/>
                </a:solidFill>
              </a:rPr>
              <a:t>Current (September 8, 2016) Status</a:t>
            </a:r>
            <a:r>
              <a:rPr lang="en-US" sz="2800" dirty="0" smtClean="0">
                <a:solidFill>
                  <a:srgbClr val="661366"/>
                </a:solidFill>
              </a:rPr>
              <a:t>:</a:t>
            </a:r>
          </a:p>
          <a:p>
            <a:pPr lvl="1"/>
            <a:r>
              <a:rPr lang="en-US" sz="2400" dirty="0" smtClean="0"/>
              <a:t>All project technical work has been completed</a:t>
            </a:r>
          </a:p>
          <a:p>
            <a:pPr lvl="1"/>
            <a:r>
              <a:rPr lang="en-US" sz="2400" dirty="0" smtClean="0"/>
              <a:t>Currently writing technical support document:</a:t>
            </a:r>
          </a:p>
          <a:p>
            <a:pPr lvl="2"/>
            <a:r>
              <a:rPr lang="en-US" sz="2000" dirty="0" smtClean="0"/>
              <a:t>Outline completed</a:t>
            </a:r>
          </a:p>
          <a:p>
            <a:pPr lvl="2"/>
            <a:r>
              <a:rPr lang="en-US" sz="2000" u="sng" dirty="0" smtClean="0"/>
              <a:t>Deliverables</a:t>
            </a:r>
            <a:r>
              <a:rPr lang="en-US" sz="2000" dirty="0" smtClean="0"/>
              <a:t>:  </a:t>
            </a:r>
          </a:p>
          <a:p>
            <a:pPr lvl="3"/>
            <a:r>
              <a:rPr lang="en-US" sz="1800" b="1" dirty="0" smtClean="0"/>
              <a:t>Sep 30 </a:t>
            </a:r>
            <a:r>
              <a:rPr lang="en-US" sz="1800" dirty="0" smtClean="0"/>
              <a:t>Draft Technical Support Document (TSD)</a:t>
            </a:r>
          </a:p>
          <a:p>
            <a:pPr lvl="3"/>
            <a:r>
              <a:rPr lang="en-US" sz="1800" b="1" dirty="0" smtClean="0"/>
              <a:t>Oct 14 </a:t>
            </a:r>
            <a:r>
              <a:rPr lang="en-US" sz="1800" dirty="0" smtClean="0"/>
              <a:t>Comments from  </a:t>
            </a:r>
            <a:r>
              <a:rPr lang="en-US" sz="1800" dirty="0" err="1" smtClean="0"/>
              <a:t>NMED</a:t>
            </a:r>
            <a:endParaRPr lang="en-US" sz="1800" dirty="0" smtClean="0"/>
          </a:p>
          <a:p>
            <a:pPr lvl="3"/>
            <a:r>
              <a:rPr lang="en-US" sz="1800" b="1" dirty="0" smtClean="0"/>
              <a:t>Oct 28</a:t>
            </a:r>
            <a:r>
              <a:rPr lang="en-US" sz="1800" dirty="0" smtClean="0"/>
              <a:t> Final TSD </a:t>
            </a:r>
          </a:p>
          <a:p>
            <a:pPr lvl="4"/>
            <a:r>
              <a:rPr lang="en-US" sz="1800" dirty="0" smtClean="0"/>
              <a:t>Response </a:t>
            </a:r>
            <a:r>
              <a:rPr lang="en-US" sz="1800" dirty="0"/>
              <a:t>to Comments (RtC) document for </a:t>
            </a:r>
            <a:r>
              <a:rPr lang="en-US" sz="1800" dirty="0" err="1" smtClean="0"/>
              <a:t>NMED</a:t>
            </a:r>
            <a:endParaRPr lang="en-US" sz="1800" dirty="0" smtClean="0"/>
          </a:p>
          <a:p>
            <a:pPr lvl="4"/>
            <a:r>
              <a:rPr lang="en-US" sz="1800" dirty="0" smtClean="0"/>
              <a:t>Modeling </a:t>
            </a:r>
            <a:r>
              <a:rPr lang="en-US" sz="1800" dirty="0"/>
              <a:t>data, RtC document, and final TSD also posted on </a:t>
            </a:r>
            <a:r>
              <a:rPr lang="en-US" sz="1800" dirty="0" err="1"/>
              <a:t>WAQS</a:t>
            </a:r>
            <a:r>
              <a:rPr lang="en-US" sz="1800" dirty="0"/>
              <a:t> data warehouse.</a:t>
            </a:r>
          </a:p>
        </p:txBody>
      </p:sp>
    </p:spTree>
    <p:extLst>
      <p:ext uri="{BB962C8B-B14F-4D97-AF65-F5344CB8AC3E}">
        <p14:creationId xmlns:p14="http://schemas.microsoft.com/office/powerpoint/2010/main" val="2328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b="1" dirty="0" smtClean="0"/>
              <a:t>Next Steps</a:t>
            </a:r>
            <a:br>
              <a:rPr lang="en-GB" b="1" dirty="0" smtClean="0"/>
            </a:br>
            <a:r>
              <a:rPr lang="en-GB" sz="3600" b="1" dirty="0" smtClean="0">
                <a:solidFill>
                  <a:srgbClr val="661366"/>
                </a:solidFill>
              </a:rPr>
              <a:t>Tasks to be Completed by November 18, 2016</a:t>
            </a:r>
            <a:endParaRPr lang="en-GB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1749"/>
            <a:ext cx="8534400" cy="4525963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Task 1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2011 WRF 36/12/4 km with 4 km focus on Dona Ana/El Paso/Juarez and Work Plan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(Completed)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Task 2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2011 update Permian Basin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O&amp;G (Completed)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Task 3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2011 update of Juarez and nearby Mexico EI, 2020 Mexico emissions update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(Completed)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b="1" u="sng" dirty="0" smtClean="0">
                <a:solidFill>
                  <a:schemeClr val="bg1">
                    <a:lumMod val="50000"/>
                  </a:schemeClr>
                </a:solidFill>
              </a:rPr>
              <a:t>Task 4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: SMOKE current 2011 NEI for 4 km domain (2/29/16)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b="1" u="sng" dirty="0" smtClean="0">
                <a:solidFill>
                  <a:schemeClr val="bg1">
                    <a:lumMod val="50000"/>
                  </a:schemeClr>
                </a:solidFill>
              </a:rPr>
              <a:t>Task </a:t>
            </a:r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Gridded 2011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biogenic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fires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wind-blown dust, lightning emissions for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4 km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domain  (2/29/16)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Task 6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Develop 2011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4 km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CAMx database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and perform base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case (2/29/16)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Task 7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2011 MPE and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sensitivity modeling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for Dona Ana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County (4/30/16)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Task 8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SMOKE current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FY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US EI and FY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Mexico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emissions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update (4/30/16)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Task 9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FY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4 km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CAMx simulation (5/31/16)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b="1" u="sng" dirty="0" smtClean="0">
                <a:solidFill>
                  <a:schemeClr val="bg1">
                    <a:lumMod val="50000"/>
                  </a:schemeClr>
                </a:solidFill>
              </a:rPr>
              <a:t>Task 10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: FY ozone projections (MATS) (5/31/16)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b="1" u="sng" dirty="0" smtClean="0">
                <a:solidFill>
                  <a:schemeClr val="bg2">
                    <a:lumMod val="75000"/>
                  </a:schemeClr>
                </a:solidFill>
              </a:rPr>
              <a:t>Task </a:t>
            </a:r>
            <a:r>
              <a:rPr lang="en-GB" b="1" u="sng" dirty="0">
                <a:solidFill>
                  <a:schemeClr val="bg2">
                    <a:lumMod val="75000"/>
                  </a:schemeClr>
                </a:solidFill>
              </a:rPr>
              <a:t>11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FY emissions sensitivity/controls (8/11/16)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lvl="0"/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Task 12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FY 4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km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source apportionment run (9/15/16)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b="1" u="sng" dirty="0">
                <a:solidFill>
                  <a:srgbClr val="661366"/>
                </a:solidFill>
              </a:rPr>
              <a:t>Task 13</a:t>
            </a:r>
            <a:r>
              <a:rPr lang="en-GB" dirty="0">
                <a:solidFill>
                  <a:srgbClr val="661366"/>
                </a:solidFill>
              </a:rPr>
              <a:t>: </a:t>
            </a:r>
            <a:r>
              <a:rPr lang="en-GB" dirty="0" smtClean="0">
                <a:solidFill>
                  <a:srgbClr val="661366"/>
                </a:solidFill>
              </a:rPr>
              <a:t>Air Quality Technical Support Document (</a:t>
            </a:r>
            <a:r>
              <a:rPr lang="en-GB" dirty="0" smtClean="0">
                <a:solidFill>
                  <a:srgbClr val="661366"/>
                </a:solidFill>
              </a:rPr>
              <a:t>10/28/16</a:t>
            </a:r>
            <a:r>
              <a:rPr lang="en-GB" dirty="0" smtClean="0">
                <a:solidFill>
                  <a:srgbClr val="661366"/>
                </a:solidFill>
              </a:rPr>
              <a:t>)</a:t>
            </a:r>
            <a:endParaRPr lang="en-US" dirty="0">
              <a:solidFill>
                <a:srgbClr val="661366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7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b="1" dirty="0" smtClean="0"/>
              <a:t>End—Questions?</a:t>
            </a:r>
            <a:endParaRPr lang="en-GB" sz="3600" b="1" dirty="0">
              <a:solidFill>
                <a:srgbClr val="661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5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Task 12: Objectives and Deliverables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9304"/>
            <a:ext cx="8458200" cy="478231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400" dirty="0" smtClean="0">
                <a:solidFill>
                  <a:srgbClr val="661366"/>
                </a:solidFill>
              </a:rPr>
              <a:t>Objective</a:t>
            </a:r>
          </a:p>
          <a:p>
            <a:pPr lvl="1"/>
            <a:r>
              <a:rPr lang="en-US" sz="2000" dirty="0" smtClean="0"/>
              <a:t>Carry out SNMOS ozone source apportionment CAMx modeling of 2011 and 2025 (</a:t>
            </a:r>
            <a:r>
              <a:rPr lang="en-US" sz="2000" b="1" dirty="0" smtClean="0"/>
              <a:t>Completed  July 18, 2016</a:t>
            </a:r>
            <a:r>
              <a:rPr lang="en-US" sz="2000" dirty="0"/>
              <a:t>)</a:t>
            </a:r>
            <a:endParaRPr lang="en-US" sz="2000" dirty="0" smtClean="0"/>
          </a:p>
          <a:p>
            <a:pPr lvl="0"/>
            <a:r>
              <a:rPr lang="en-US" sz="2400" dirty="0" smtClean="0">
                <a:solidFill>
                  <a:srgbClr val="661366"/>
                </a:solidFill>
              </a:rPr>
              <a:t>Deliverables</a:t>
            </a:r>
          </a:p>
          <a:p>
            <a:pPr lvl="1"/>
            <a:r>
              <a:rPr lang="en-US" sz="2000" dirty="0" smtClean="0"/>
              <a:t>PowerPoint presentation on ozone source apportionment modeling (</a:t>
            </a:r>
            <a:r>
              <a:rPr lang="en-US" sz="2000" b="1" dirty="0" smtClean="0"/>
              <a:t>Completed September 8, 2016</a:t>
            </a:r>
            <a:r>
              <a:rPr lang="en-US" sz="2000" dirty="0" smtClean="0"/>
              <a:t>)</a:t>
            </a:r>
          </a:p>
          <a:p>
            <a:r>
              <a:rPr lang="en-US" sz="2400" dirty="0" smtClean="0">
                <a:solidFill>
                  <a:srgbClr val="661366"/>
                </a:solidFill>
              </a:rPr>
              <a:t>Tasks</a:t>
            </a:r>
          </a:p>
          <a:p>
            <a:pPr lvl="1"/>
            <a:r>
              <a:rPr lang="en-US" sz="2000" dirty="0" smtClean="0"/>
              <a:t>Run </a:t>
            </a:r>
            <a:r>
              <a:rPr lang="en-US" sz="2000" dirty="0"/>
              <a:t>CAMx </a:t>
            </a:r>
            <a:r>
              <a:rPr lang="en-US" sz="2000" dirty="0" smtClean="0"/>
              <a:t>12/4 </a:t>
            </a:r>
            <a:r>
              <a:rPr lang="en-US" sz="2000" dirty="0"/>
              <a:t>km </a:t>
            </a:r>
            <a:r>
              <a:rPr lang="en-US" sz="2000" dirty="0" smtClean="0"/>
              <a:t>using ozone source apportionment for 2011 and 2025</a:t>
            </a:r>
          </a:p>
          <a:p>
            <a:pPr lvl="1"/>
            <a:r>
              <a:rPr lang="en-US" sz="2000" dirty="0"/>
              <a:t>Use EPA’s MATS to </a:t>
            </a:r>
            <a:r>
              <a:rPr lang="en-US" sz="2000" dirty="0" smtClean="0"/>
              <a:t>calculate design values for both years</a:t>
            </a:r>
          </a:p>
          <a:p>
            <a:pPr lvl="2"/>
            <a:r>
              <a:rPr lang="en-GB" sz="1600" dirty="0" smtClean="0"/>
              <a:t>Determine the </a:t>
            </a:r>
            <a:r>
              <a:rPr lang="en-GB" sz="1600" dirty="0"/>
              <a:t>source regions and source categories that contribute to elevated ozone concentrations in Doña Ana County and vicinity</a:t>
            </a:r>
            <a:endParaRPr lang="en-US" sz="1600" dirty="0"/>
          </a:p>
          <a:p>
            <a:pPr lvl="2"/>
            <a:r>
              <a:rPr lang="en-US" sz="1600" dirty="0" smtClean="0"/>
              <a:t>Obtain the </a:t>
            </a:r>
            <a:r>
              <a:rPr lang="en-US" sz="1600" dirty="0"/>
              <a:t>contributions of Mexico </a:t>
            </a:r>
            <a:r>
              <a:rPr lang="en-US" sz="1600" dirty="0" smtClean="0"/>
              <a:t>emissions to </a:t>
            </a:r>
            <a:r>
              <a:rPr lang="en-US" sz="1600" dirty="0"/>
              <a:t>2011 ozone Design Values </a:t>
            </a:r>
            <a:r>
              <a:rPr lang="en-US" sz="1600" dirty="0" smtClean="0"/>
              <a:t>(DVs) </a:t>
            </a:r>
          </a:p>
          <a:p>
            <a:pPr lvl="2"/>
            <a:r>
              <a:rPr lang="en-US" sz="1600" dirty="0" smtClean="0"/>
              <a:t>Calculate </a:t>
            </a:r>
            <a:r>
              <a:rPr lang="en-US" sz="1600" dirty="0"/>
              <a:t>2025 ozone </a:t>
            </a:r>
            <a:r>
              <a:rPr lang="en-US" sz="1600" dirty="0" smtClean="0"/>
              <a:t>DVs without the </a:t>
            </a:r>
            <a:r>
              <a:rPr lang="en-US" sz="1600" dirty="0"/>
              <a:t>contributions of </a:t>
            </a:r>
            <a:r>
              <a:rPr lang="en-US" sz="1600" dirty="0" smtClean="0"/>
              <a:t>fire emissions</a:t>
            </a:r>
          </a:p>
          <a:p>
            <a:pPr lvl="1"/>
            <a:r>
              <a:rPr lang="en-US" sz="2000" dirty="0" smtClean="0"/>
              <a:t>Prepare PowerPoint Presentation (this document)</a:t>
            </a:r>
          </a:p>
          <a:p>
            <a:pPr lvl="1"/>
            <a:r>
              <a:rPr lang="en-US" sz="2000" dirty="0" smtClean="0"/>
              <a:t>Provide interactive spreadsheet source apportionment results on ozone DVs</a:t>
            </a:r>
          </a:p>
          <a:p>
            <a:pPr lvl="1"/>
            <a:r>
              <a:rPr lang="en-US" sz="2000" dirty="0" smtClean="0"/>
              <a:t>Provide SA Visualization Tool for 2011 and 2025 ozone contributions to MDA8 ozone at monitors (hosted on IWDW and available through wiki)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012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5" y="1056476"/>
            <a:ext cx="4264800" cy="426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63" y="1056476"/>
            <a:ext cx="4264800" cy="426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1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Biogenic Emissions: 12 km Grid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05450"/>
            <a:ext cx="8491928" cy="587531"/>
          </a:xfrm>
        </p:spPr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231485" y="1114311"/>
            <a:ext cx="406669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MEGAN </a:t>
            </a:r>
            <a:r>
              <a:rPr lang="en-GB" b="1" dirty="0" err="1" smtClean="0"/>
              <a:t>v2.10</a:t>
            </a:r>
            <a:r>
              <a:rPr lang="en-GB" b="1" dirty="0" smtClean="0"/>
              <a:t> Episode Average Isoprene </a:t>
            </a:r>
          </a:p>
          <a:p>
            <a:pPr algn="ctr"/>
            <a:r>
              <a:rPr lang="en-GB" b="1" dirty="0" smtClean="0"/>
              <a:t>Emissions</a:t>
            </a:r>
            <a:r>
              <a:rPr lang="en-GB" b="1" dirty="0"/>
              <a:t> </a:t>
            </a:r>
            <a:r>
              <a:rPr lang="en-GB" b="1" dirty="0" smtClean="0"/>
              <a:t>on 12 km Grid</a:t>
            </a:r>
            <a:endParaRPr lang="en-GB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24689" y="3367903"/>
            <a:ext cx="9054" cy="316871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58129" y="3526338"/>
            <a:ext cx="9054" cy="316871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29606" y="1114311"/>
            <a:ext cx="450565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MEGAN </a:t>
            </a:r>
            <a:r>
              <a:rPr lang="en-GB" b="1" dirty="0" err="1" smtClean="0"/>
              <a:t>v2.10</a:t>
            </a:r>
            <a:r>
              <a:rPr lang="en-GB" b="1" dirty="0" smtClean="0"/>
              <a:t> Episode Average Monoterpene</a:t>
            </a:r>
          </a:p>
          <a:p>
            <a:pPr algn="ctr"/>
            <a:r>
              <a:rPr lang="en-GB" b="1" dirty="0" smtClean="0"/>
              <a:t>Emissions</a:t>
            </a:r>
            <a:r>
              <a:rPr lang="en-GB" b="1" dirty="0"/>
              <a:t> </a:t>
            </a:r>
            <a:r>
              <a:rPr lang="en-GB" b="1" dirty="0" smtClean="0"/>
              <a:t>on 12 km Grid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688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16" y="1644513"/>
            <a:ext cx="4792995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3" y="1644513"/>
            <a:ext cx="3804320" cy="250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Sunland Park</a:t>
            </a:r>
            <a:br>
              <a:rPr lang="en-US" b="1" dirty="0" smtClean="0"/>
            </a:br>
            <a:r>
              <a:rPr lang="en-US" sz="3100" b="1" dirty="0" smtClean="0">
                <a:solidFill>
                  <a:srgbClr val="661366"/>
                </a:solidFill>
              </a:rPr>
              <a:t>DVC: 66.7 ppb  DVF: 61.3 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3546"/>
            <a:ext cx="8229600" cy="137831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Reduction in DV driven by reductions in BCs and contributions from Texas and New Mexico</a:t>
            </a:r>
          </a:p>
          <a:p>
            <a:r>
              <a:rPr lang="en-GB" dirty="0" smtClean="0"/>
              <a:t>Contribution from Other 12 km declines</a:t>
            </a:r>
          </a:p>
          <a:p>
            <a:r>
              <a:rPr lang="en-GB" dirty="0" smtClean="0"/>
              <a:t>Slight decrease in Mexico contribution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9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8" y="1633622"/>
            <a:ext cx="4287755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97" y="1633622"/>
            <a:ext cx="4469426" cy="284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Sunland Park</a:t>
            </a:r>
            <a:br>
              <a:rPr lang="en-US" b="1" dirty="0" smtClean="0"/>
            </a:br>
            <a:r>
              <a:rPr lang="en-US" sz="3100" b="1" dirty="0">
                <a:solidFill>
                  <a:srgbClr val="661366"/>
                </a:solidFill>
              </a:rPr>
              <a:t>DVC: 66.7 ppb  DVF: 61.3 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3546"/>
            <a:ext cx="8229600" cy="1378317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Largest 2011 contributions from Texas and Mexico on-road emissions</a:t>
            </a:r>
          </a:p>
          <a:p>
            <a:r>
              <a:rPr lang="en-GB" dirty="0" smtClean="0"/>
              <a:t>Increase in Mexico EGU contribution in 2025</a:t>
            </a:r>
          </a:p>
        </p:txBody>
      </p:sp>
    </p:spTree>
    <p:extLst>
      <p:ext uri="{BB962C8B-B14F-4D97-AF65-F5344CB8AC3E}">
        <p14:creationId xmlns:p14="http://schemas.microsoft.com/office/powerpoint/2010/main" val="60469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3" y="1644513"/>
            <a:ext cx="3804320" cy="250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88" y="1662619"/>
            <a:ext cx="4792994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Solano</a:t>
            </a:r>
            <a:br>
              <a:rPr lang="en-US" b="1" dirty="0" smtClean="0"/>
            </a:br>
            <a:r>
              <a:rPr lang="en-US" sz="3100" b="1" dirty="0">
                <a:solidFill>
                  <a:srgbClr val="661366"/>
                </a:solidFill>
              </a:rPr>
              <a:t>DVC: 64.3 ppb  DVF: 58.7 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3546"/>
            <a:ext cx="8229600" cy="137831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Reduction in DV driven by reductions in BCs and contributions from Texas and New Mexico</a:t>
            </a:r>
          </a:p>
          <a:p>
            <a:r>
              <a:rPr lang="en-GB" dirty="0" smtClean="0"/>
              <a:t>Contribution from Other 12 km declines</a:t>
            </a:r>
          </a:p>
          <a:p>
            <a:r>
              <a:rPr lang="en-GB" dirty="0" smtClean="0"/>
              <a:t>Slight decrease in Mexico contribution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87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8" y="1633622"/>
            <a:ext cx="4287755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71" y="1633622"/>
            <a:ext cx="4469426" cy="284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Solano</a:t>
            </a:r>
            <a:br>
              <a:rPr lang="en-US" b="1" dirty="0" smtClean="0"/>
            </a:br>
            <a:r>
              <a:rPr lang="en-US" sz="3100" b="1" dirty="0">
                <a:solidFill>
                  <a:srgbClr val="661366"/>
                </a:solidFill>
              </a:rPr>
              <a:t>DVC: </a:t>
            </a:r>
            <a:r>
              <a:rPr lang="en-US" sz="3100" b="1" dirty="0" smtClean="0">
                <a:solidFill>
                  <a:srgbClr val="661366"/>
                </a:solidFill>
              </a:rPr>
              <a:t>64.3 </a:t>
            </a:r>
            <a:r>
              <a:rPr lang="en-US" sz="3100" b="1" dirty="0">
                <a:solidFill>
                  <a:srgbClr val="661366"/>
                </a:solidFill>
              </a:rPr>
              <a:t>ppb  DVF: 5</a:t>
            </a:r>
            <a:r>
              <a:rPr lang="en-US" sz="3100" b="1" dirty="0" smtClean="0">
                <a:solidFill>
                  <a:srgbClr val="661366"/>
                </a:solidFill>
              </a:rPr>
              <a:t>8.7 </a:t>
            </a:r>
            <a:r>
              <a:rPr lang="en-US" sz="3100" b="1" dirty="0">
                <a:solidFill>
                  <a:srgbClr val="661366"/>
                </a:solidFill>
              </a:rPr>
              <a:t>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3546"/>
            <a:ext cx="8229600" cy="1378317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Largest 2011 contributions from Texas and Mexico on-road emissions</a:t>
            </a:r>
          </a:p>
          <a:p>
            <a:r>
              <a:rPr lang="en-GB" dirty="0" smtClean="0"/>
              <a:t>Increase in Mexico EGU contribution in 2025</a:t>
            </a:r>
          </a:p>
        </p:txBody>
      </p:sp>
    </p:spTree>
    <p:extLst>
      <p:ext uri="{BB962C8B-B14F-4D97-AF65-F5344CB8AC3E}">
        <p14:creationId xmlns:p14="http://schemas.microsoft.com/office/powerpoint/2010/main" val="8879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8" y="1644513"/>
            <a:ext cx="3804320" cy="250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360" y="1644513"/>
            <a:ext cx="4792994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La Union</a:t>
            </a:r>
            <a:br>
              <a:rPr lang="en-US" b="1" dirty="0" smtClean="0"/>
            </a:br>
            <a:r>
              <a:rPr lang="en-US" sz="3100" b="1" dirty="0">
                <a:solidFill>
                  <a:srgbClr val="661366"/>
                </a:solidFill>
              </a:rPr>
              <a:t>DVC: </a:t>
            </a:r>
            <a:r>
              <a:rPr lang="en-US" sz="3100" b="1" dirty="0" smtClean="0">
                <a:solidFill>
                  <a:srgbClr val="661366"/>
                </a:solidFill>
              </a:rPr>
              <a:t>64.7 </a:t>
            </a:r>
            <a:r>
              <a:rPr lang="en-US" sz="3100" b="1" dirty="0">
                <a:solidFill>
                  <a:srgbClr val="661366"/>
                </a:solidFill>
              </a:rPr>
              <a:t>ppb  DVF: </a:t>
            </a:r>
            <a:r>
              <a:rPr lang="en-US" sz="3100" b="1" dirty="0" smtClean="0">
                <a:solidFill>
                  <a:srgbClr val="661366"/>
                </a:solidFill>
              </a:rPr>
              <a:t>58.3 </a:t>
            </a:r>
            <a:r>
              <a:rPr lang="en-US" sz="3100" b="1" dirty="0">
                <a:solidFill>
                  <a:srgbClr val="661366"/>
                </a:solidFill>
              </a:rPr>
              <a:t>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3546"/>
            <a:ext cx="8229600" cy="137831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Reduction in DV driven by reductions in BCs and contributions from Texas and New Mexico</a:t>
            </a:r>
          </a:p>
          <a:p>
            <a:r>
              <a:rPr lang="en-GB" dirty="0" smtClean="0"/>
              <a:t>Contribution from Other 12 km declines</a:t>
            </a:r>
          </a:p>
          <a:p>
            <a:r>
              <a:rPr lang="en-GB" dirty="0" smtClean="0"/>
              <a:t>Slight decrease in Mexico contribution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52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8" y="1633622"/>
            <a:ext cx="4287755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36" y="1633622"/>
            <a:ext cx="4469426" cy="284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La Union</a:t>
            </a:r>
            <a:br>
              <a:rPr lang="en-US" b="1" dirty="0" smtClean="0"/>
            </a:br>
            <a:r>
              <a:rPr lang="en-US" sz="3100" b="1" dirty="0">
                <a:solidFill>
                  <a:srgbClr val="661366"/>
                </a:solidFill>
              </a:rPr>
              <a:t>DVC: </a:t>
            </a:r>
            <a:r>
              <a:rPr lang="en-US" sz="3100" b="1" dirty="0" smtClean="0">
                <a:solidFill>
                  <a:srgbClr val="661366"/>
                </a:solidFill>
              </a:rPr>
              <a:t>64.7 </a:t>
            </a:r>
            <a:r>
              <a:rPr lang="en-US" sz="3100" b="1" dirty="0">
                <a:solidFill>
                  <a:srgbClr val="661366"/>
                </a:solidFill>
              </a:rPr>
              <a:t>ppb  DVF: </a:t>
            </a:r>
            <a:r>
              <a:rPr lang="en-US" sz="3100" b="1" dirty="0" smtClean="0">
                <a:solidFill>
                  <a:srgbClr val="661366"/>
                </a:solidFill>
              </a:rPr>
              <a:t>58.3 </a:t>
            </a:r>
            <a:r>
              <a:rPr lang="en-US" sz="3100" b="1" dirty="0">
                <a:solidFill>
                  <a:srgbClr val="661366"/>
                </a:solidFill>
              </a:rPr>
              <a:t>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3546"/>
            <a:ext cx="8229600" cy="1378317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Largest 2011 contributions from Texas and Mexico on-road emissions</a:t>
            </a:r>
          </a:p>
          <a:p>
            <a:r>
              <a:rPr lang="en-GB" dirty="0" smtClean="0"/>
              <a:t>Increase in Mexico EGU contribution in 2025</a:t>
            </a:r>
          </a:p>
        </p:txBody>
      </p:sp>
    </p:spTree>
    <p:extLst>
      <p:ext uri="{BB962C8B-B14F-4D97-AF65-F5344CB8AC3E}">
        <p14:creationId xmlns:p14="http://schemas.microsoft.com/office/powerpoint/2010/main" val="107281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3" y="1644513"/>
            <a:ext cx="3804320" cy="250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174" y="1644513"/>
            <a:ext cx="4792994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Chaparral</a:t>
            </a:r>
            <a:br>
              <a:rPr lang="en-US" b="1" dirty="0" smtClean="0"/>
            </a:br>
            <a:r>
              <a:rPr lang="en-US" sz="3100" b="1" dirty="0">
                <a:solidFill>
                  <a:srgbClr val="661366"/>
                </a:solidFill>
              </a:rPr>
              <a:t>DVC: 67.7 ppb  DVF: 60.8 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3546"/>
            <a:ext cx="8229600" cy="137831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Reduction in DV driven by reductions in BCs and contributions from Texas and New Mexico</a:t>
            </a:r>
          </a:p>
          <a:p>
            <a:r>
              <a:rPr lang="en-GB" dirty="0" smtClean="0"/>
              <a:t>Contribution from Other 12 km declines</a:t>
            </a:r>
          </a:p>
          <a:p>
            <a:r>
              <a:rPr lang="en-GB" dirty="0" smtClean="0"/>
              <a:t>Slight decrease in Mexico contribution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6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8" y="1633622"/>
            <a:ext cx="4287755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83" y="1633622"/>
            <a:ext cx="4469426" cy="284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Chaparra</a:t>
            </a:r>
            <a:r>
              <a:rPr lang="en-US" b="1" dirty="0"/>
              <a:t>l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>
                <a:solidFill>
                  <a:srgbClr val="661366"/>
                </a:solidFill>
              </a:rPr>
              <a:t>DVC: 67.7 ppb  DVF: 60.8 ppb</a:t>
            </a: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3546"/>
            <a:ext cx="8229600" cy="1378317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Largest 2011 contributions from Texas and Mexico on-road emissions</a:t>
            </a:r>
          </a:p>
          <a:p>
            <a:r>
              <a:rPr lang="en-GB" dirty="0" smtClean="0"/>
              <a:t>Increase in Mexico EGU contribution in 2025</a:t>
            </a:r>
          </a:p>
        </p:txBody>
      </p:sp>
    </p:spTree>
    <p:extLst>
      <p:ext uri="{BB962C8B-B14F-4D97-AF65-F5344CB8AC3E}">
        <p14:creationId xmlns:p14="http://schemas.microsoft.com/office/powerpoint/2010/main" val="71071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b="1" dirty="0" smtClean="0"/>
              <a:t>Top 5 Contributors to 4 km Grid Non-Doña Ana New Mexico Monitor DVs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3600" b="1" dirty="0">
              <a:solidFill>
                <a:srgbClr val="6613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11015"/>
            <a:ext cx="8229600" cy="900848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Largest 2011 contributions from Texas and Mexico on-road emissions</a:t>
            </a:r>
          </a:p>
          <a:p>
            <a:r>
              <a:rPr lang="en-GB" dirty="0" smtClean="0"/>
              <a:t>Increase in Mexico EGU contribution in 2025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" y="1220787"/>
            <a:ext cx="7635414" cy="369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00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CAMx Air Quality Modeling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1313"/>
            <a:ext cx="8229600" cy="48016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CAMx configured as in SNMOS Base11b </a:t>
            </a:r>
          </a:p>
          <a:p>
            <a:pPr lvl="1"/>
            <a:r>
              <a:rPr lang="en-US" dirty="0" smtClean="0"/>
              <a:t>See SNMOS Task 7 MPE report</a:t>
            </a:r>
          </a:p>
          <a:p>
            <a:r>
              <a:rPr lang="en-US" dirty="0">
                <a:solidFill>
                  <a:srgbClr val="661366"/>
                </a:solidFill>
              </a:rPr>
              <a:t>CAMx </a:t>
            </a:r>
            <a:r>
              <a:rPr lang="en-US" dirty="0" smtClean="0">
                <a:solidFill>
                  <a:srgbClr val="661366"/>
                </a:solidFill>
              </a:rPr>
              <a:t>run for April–August, 2011 and 2025 </a:t>
            </a:r>
          </a:p>
          <a:p>
            <a:pPr lvl="1"/>
            <a:r>
              <a:rPr lang="en-US" dirty="0" smtClean="0"/>
              <a:t>2011 dates for 2025 run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Emissions </a:t>
            </a:r>
          </a:p>
          <a:p>
            <a:pPr lvl="1"/>
            <a:r>
              <a:rPr lang="en-US" dirty="0" smtClean="0"/>
              <a:t>Primarily from EPA NEI2011 v6.2 modeling platform 2025 projection</a:t>
            </a:r>
          </a:p>
          <a:p>
            <a:pPr lvl="1"/>
            <a:r>
              <a:rPr lang="en-US" dirty="0" smtClean="0"/>
              <a:t>2020 WAQS oil and gas projections</a:t>
            </a:r>
          </a:p>
          <a:p>
            <a:pPr lvl="1"/>
            <a:r>
              <a:rPr lang="en-US" dirty="0" smtClean="0"/>
              <a:t>Biogenic, lightning, fires, and sea salt constant at 2011 levels</a:t>
            </a:r>
          </a:p>
          <a:p>
            <a:pPr lvl="1"/>
            <a:r>
              <a:rPr lang="en-US" dirty="0" smtClean="0"/>
              <a:t>SNMOS Task 3 deliverable for Mexico future year EI details</a:t>
            </a:r>
          </a:p>
          <a:p>
            <a:pPr lvl="1"/>
            <a:r>
              <a:rPr lang="en-US" dirty="0" smtClean="0"/>
              <a:t>SNMOS Task 8 deliverable for US future year EI details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CAMx OSAT tool used for source apportionment modeling of 2011 and 2025</a:t>
            </a:r>
          </a:p>
          <a:p>
            <a:pPr lvl="1"/>
            <a:r>
              <a:rPr lang="en-US" dirty="0" smtClean="0"/>
              <a:t>Presenting results from 4 km grid 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3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Ozone Contribution Calculations: 2025</a:t>
            </a:r>
            <a:endParaRPr lang="en-US" sz="40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9" y="1222131"/>
            <a:ext cx="7798777" cy="470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0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>Ozone Contribution Calculations: 2011</a:t>
            </a:r>
            <a:endParaRPr lang="en-US" sz="4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9" y="1508612"/>
            <a:ext cx="8689913" cy="345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1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MATS Configuration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1313"/>
            <a:ext cx="8229600" cy="48016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DVF calculation uses maximum </a:t>
            </a:r>
            <a:r>
              <a:rPr lang="en-US" dirty="0">
                <a:solidFill>
                  <a:srgbClr val="661366"/>
                </a:solidFill>
              </a:rPr>
              <a:t>concentration from a matrix of modeled grid cells surrounding a </a:t>
            </a:r>
            <a:r>
              <a:rPr lang="en-US" dirty="0">
                <a:solidFill>
                  <a:srgbClr val="7030A0"/>
                </a:solidFill>
              </a:rPr>
              <a:t>monito</a:t>
            </a:r>
            <a:r>
              <a:rPr lang="en-US" dirty="0">
                <a:solidFill>
                  <a:srgbClr val="661366"/>
                </a:solidFill>
              </a:rPr>
              <a:t>r </a:t>
            </a:r>
            <a:endParaRPr lang="en-US" dirty="0" smtClean="0">
              <a:solidFill>
                <a:srgbClr val="661366"/>
              </a:solidFill>
            </a:endParaRPr>
          </a:p>
          <a:p>
            <a:pPr lvl="1"/>
            <a:r>
              <a:rPr lang="en-US" dirty="0" smtClean="0"/>
              <a:t>Current </a:t>
            </a:r>
            <a:r>
              <a:rPr lang="en-US" dirty="0"/>
              <a:t>EPA guidance </a:t>
            </a:r>
            <a:r>
              <a:rPr lang="en-US" dirty="0" smtClean="0"/>
              <a:t>followed here: </a:t>
            </a:r>
            <a:r>
              <a:rPr lang="en-US" dirty="0" err="1"/>
              <a:t>3x3</a:t>
            </a:r>
            <a:r>
              <a:rPr lang="en-US" dirty="0"/>
              <a:t> matrix (9 cells)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RRF calculation</a:t>
            </a:r>
          </a:p>
          <a:p>
            <a:pPr lvl="1"/>
            <a:r>
              <a:rPr lang="en-US" dirty="0" smtClean="0"/>
              <a:t>Used top 10 modeled days</a:t>
            </a:r>
          </a:p>
          <a:p>
            <a:pPr lvl="1"/>
            <a:r>
              <a:rPr lang="en-US" dirty="0" smtClean="0"/>
              <a:t>70 ppb threshold</a:t>
            </a:r>
          </a:p>
          <a:p>
            <a:pPr lvl="1"/>
            <a:r>
              <a:rPr lang="en-US" dirty="0" smtClean="0"/>
              <a:t>Minimum number of days at or above threshold: 1 day</a:t>
            </a:r>
          </a:p>
          <a:p>
            <a:r>
              <a:rPr lang="en-US" dirty="0" smtClean="0">
                <a:solidFill>
                  <a:srgbClr val="661366"/>
                </a:solidFill>
              </a:rPr>
              <a:t>To calculate contribution of each source group</a:t>
            </a:r>
          </a:p>
          <a:p>
            <a:pPr lvl="1"/>
            <a:r>
              <a:rPr lang="en-US" dirty="0" smtClean="0"/>
              <a:t>Ran MATS with full CAMx output</a:t>
            </a:r>
          </a:p>
          <a:p>
            <a:pPr lvl="1"/>
            <a:r>
              <a:rPr lang="en-US" dirty="0" smtClean="0"/>
              <a:t>Subtracted ozone contribution from source group X from full model output</a:t>
            </a:r>
          </a:p>
          <a:p>
            <a:pPr lvl="1"/>
            <a:r>
              <a:rPr lang="en-US" dirty="0" smtClean="0"/>
              <a:t>Reran MATS without contribution from X</a:t>
            </a:r>
          </a:p>
          <a:p>
            <a:pPr lvl="1"/>
            <a:r>
              <a:rPr lang="en-US" dirty="0" smtClean="0"/>
              <a:t>Difference of two MATS runs is contribution from X to the DV</a:t>
            </a:r>
          </a:p>
          <a:p>
            <a:pPr lvl="1"/>
            <a:r>
              <a:rPr lang="en-US" dirty="0" smtClean="0"/>
              <a:t>Slides 51 and 52 have calculation details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4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Source Groups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823" y="1001313"/>
            <a:ext cx="5187462" cy="510934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661366"/>
                </a:solidFill>
              </a:rPr>
              <a:t>4 source regions</a:t>
            </a:r>
          </a:p>
          <a:p>
            <a:pPr lvl="1"/>
            <a:r>
              <a:rPr lang="en-US" dirty="0" smtClean="0"/>
              <a:t>(1) New Mexico; (2) Texas; (3) Mexico; and (4) </a:t>
            </a:r>
            <a:r>
              <a:rPr lang="en-US" dirty="0"/>
              <a:t>Arizona </a:t>
            </a:r>
            <a:r>
              <a:rPr lang="en-US" dirty="0" smtClean="0"/>
              <a:t>with </a:t>
            </a:r>
            <a:r>
              <a:rPr lang="en-US" dirty="0"/>
              <a:t>remainder of other states in the 12 km domain</a:t>
            </a:r>
            <a:endParaRPr lang="en-US" dirty="0" smtClean="0"/>
          </a:p>
          <a:p>
            <a:r>
              <a:rPr lang="en-US" dirty="0" smtClean="0">
                <a:solidFill>
                  <a:srgbClr val="661366"/>
                </a:solidFill>
              </a:rPr>
              <a:t>8 emissions source categories</a:t>
            </a:r>
          </a:p>
          <a:p>
            <a:pPr lvl="1"/>
            <a:r>
              <a:rPr lang="en-US" dirty="0" smtClean="0"/>
              <a:t>Natural </a:t>
            </a:r>
            <a:r>
              <a:rPr lang="en-US" dirty="0"/>
              <a:t>(biogenics and lighting NOx)</a:t>
            </a:r>
          </a:p>
          <a:p>
            <a:pPr lvl="1"/>
            <a:r>
              <a:rPr lang="en-US" dirty="0" smtClean="0"/>
              <a:t>On-Road </a:t>
            </a:r>
            <a:r>
              <a:rPr lang="en-US" dirty="0"/>
              <a:t>Mobile</a:t>
            </a:r>
          </a:p>
          <a:p>
            <a:pPr lvl="1"/>
            <a:r>
              <a:rPr lang="en-US" dirty="0" smtClean="0"/>
              <a:t>Non-Road </a:t>
            </a:r>
            <a:r>
              <a:rPr lang="en-US" dirty="0"/>
              <a:t>Mobile</a:t>
            </a:r>
          </a:p>
          <a:p>
            <a:pPr lvl="1"/>
            <a:r>
              <a:rPr lang="en-US" dirty="0" smtClean="0"/>
              <a:t>Oil </a:t>
            </a:r>
            <a:r>
              <a:rPr lang="en-US" dirty="0"/>
              <a:t>and Gas (point and non-point)</a:t>
            </a:r>
          </a:p>
          <a:p>
            <a:pPr lvl="1"/>
            <a:r>
              <a:rPr lang="en-US" dirty="0" smtClean="0"/>
              <a:t>Electrical </a:t>
            </a:r>
            <a:r>
              <a:rPr lang="en-US" dirty="0"/>
              <a:t>Generating Unit (EGU) Point</a:t>
            </a:r>
          </a:p>
          <a:p>
            <a:pPr lvl="1"/>
            <a:r>
              <a:rPr lang="en-US" dirty="0" smtClean="0"/>
              <a:t>Non-EGU </a:t>
            </a:r>
            <a:r>
              <a:rPr lang="en-US" dirty="0"/>
              <a:t>Point</a:t>
            </a:r>
          </a:p>
          <a:p>
            <a:pPr lvl="1"/>
            <a:r>
              <a:rPr lang="en-US" dirty="0" smtClean="0"/>
              <a:t>Open </a:t>
            </a:r>
            <a:r>
              <a:rPr lang="en-US" dirty="0"/>
              <a:t>Land Fires (wildfire, prescribed, and agricultural burning)</a:t>
            </a:r>
          </a:p>
          <a:p>
            <a:pPr lvl="1"/>
            <a:r>
              <a:rPr lang="en-US" dirty="0" smtClean="0"/>
              <a:t>Remainder Anthropogenic (mainly area)</a:t>
            </a:r>
            <a:endParaRPr lang="en-US" dirty="0"/>
          </a:p>
          <a:p>
            <a:r>
              <a:rPr lang="en-US" dirty="0" smtClean="0">
                <a:solidFill>
                  <a:srgbClr val="661366"/>
                </a:solidFill>
              </a:rPr>
              <a:t>Initial and boundary conditions</a:t>
            </a:r>
          </a:p>
          <a:p>
            <a:r>
              <a:rPr lang="en-US" dirty="0">
                <a:solidFill>
                  <a:srgbClr val="660066"/>
                </a:solidFill>
              </a:rPr>
              <a:t>34 total Source Groups (34 = 4 x 8 + 2)</a:t>
            </a:r>
          </a:p>
          <a:p>
            <a:endParaRPr lang="en-US" dirty="0" smtClean="0">
              <a:solidFill>
                <a:srgbClr val="6613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" y="1539678"/>
            <a:ext cx="3586579" cy="3444536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69" y="4220305"/>
            <a:ext cx="5667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6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rmorris\AppData\Local\Microsoft\Windows\INetCache\Content.Outlook\ZMKEPV66\dona_ana_domains_new_v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1880" r="2725" b="2542"/>
          <a:stretch/>
        </p:blipFill>
        <p:spPr bwMode="auto">
          <a:xfrm>
            <a:off x="176565" y="1600200"/>
            <a:ext cx="5788025" cy="4168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Boundary Conditions (BCs)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610578" y="1600200"/>
            <a:ext cx="3307644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BCs represent transport from outside of the 12/4 km SNMOS domain:</a:t>
            </a:r>
          </a:p>
          <a:p>
            <a:pPr lvl="1"/>
            <a:r>
              <a:rPr lang="en-US" sz="1600" dirty="0" smtClean="0"/>
              <a:t>Transport from sources in remainder of U.S.</a:t>
            </a:r>
          </a:p>
          <a:p>
            <a:pPr lvl="1"/>
            <a:r>
              <a:rPr lang="en-US" sz="1600" dirty="0" smtClean="0"/>
              <a:t>International transport</a:t>
            </a:r>
          </a:p>
          <a:p>
            <a:pPr lvl="1"/>
            <a:r>
              <a:rPr lang="en-US" sz="1600" dirty="0" smtClean="0"/>
              <a:t>Natural global ozone background including stratospheric intrusions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Includes more than just U.S. background (USB) or North American background (NAB)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889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A21B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54722</TotalTime>
  <Words>3355</Words>
  <Application>Microsoft Office PowerPoint</Application>
  <PresentationFormat>On-screen Show (4:3)</PresentationFormat>
  <Paragraphs>454</Paragraphs>
  <Slides>61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SNMOS Background and Objectives</vt:lpstr>
      <vt:lpstr>Overview of Approach</vt:lpstr>
      <vt:lpstr>SNMOS Tasks </vt:lpstr>
      <vt:lpstr>Task 12: Objectives and Deliverables</vt:lpstr>
      <vt:lpstr>CAMx Air Quality Modeling</vt:lpstr>
      <vt:lpstr>MATS Configuration</vt:lpstr>
      <vt:lpstr>Source Groups</vt:lpstr>
      <vt:lpstr>Boundary Conditions (BCs)</vt:lpstr>
      <vt:lpstr>Natural Emissions: Biogenic Isoprene Emissions: 4 km Grid</vt:lpstr>
      <vt:lpstr>Natural Emissions: Lightning NOx July 27-28, 2011</vt:lpstr>
      <vt:lpstr>SNMOS 2025 Emissions Modeling</vt:lpstr>
      <vt:lpstr>SNMOS 2025 Emissions Modeling New Mexico 2011 and 2025 NOx Emissions Differences</vt:lpstr>
      <vt:lpstr>Which Source Groups Contribute to Doña Ana County Ozone?</vt:lpstr>
      <vt:lpstr>Role of Transport Ozone DV at Desert View Monitor </vt:lpstr>
      <vt:lpstr>Desert View DVC: 71.0 ppb  DVF: 65.1 ppb</vt:lpstr>
      <vt:lpstr>Desert View DVC: 71.0 ppb  DVF: 65.1 ppb</vt:lpstr>
      <vt:lpstr>Santa Teresa DVC: 70.3 ppb  DVF: 63.8 ppb</vt:lpstr>
      <vt:lpstr>Santa Teresa DVC: 70.3 ppb  DVF: 63.8 ppb</vt:lpstr>
      <vt:lpstr>Most Frequent Top 5 Contributors to the DVs of the 6 Doña Ana Monitors </vt:lpstr>
      <vt:lpstr>Monitors in the 4 km Domain </vt:lpstr>
      <vt:lpstr>Contribution of Anthropogenic Emissions from Mexico to DVs for Monitors in 4 km Grid </vt:lpstr>
      <vt:lpstr>Contribution of Onroad Mobile Emissions to DVs for Monitors in 4 km Grid </vt:lpstr>
      <vt:lpstr>Contribution of NM Anthropogenic Emissions to 4 km Grid NM Monitor DVs </vt:lpstr>
      <vt:lpstr>Which Source Groups Contribute to Doña Ana County Ozone?  </vt:lpstr>
      <vt:lpstr>Contribution of Emissions from Mexico to Doña Ana County Ozone</vt:lpstr>
      <vt:lpstr>Ozone Contribution to 2011 DVs from Mexico Anthropogenic Emissions </vt:lpstr>
      <vt:lpstr>Comparison of Sensitivity Test and Source Apportionment Results </vt:lpstr>
      <vt:lpstr>Contribution of Emissions from Mexico to Doña Ana County Ozone: Summary</vt:lpstr>
      <vt:lpstr>Contribution of Fire Emissions to Doña Ana County Ozone</vt:lpstr>
      <vt:lpstr>Fire Ozone Impact Example</vt:lpstr>
      <vt:lpstr>Impact of Fire Emissions on 4 km Grid Monitor DV Results: 2025</vt:lpstr>
      <vt:lpstr>Impact of Fire Emissions on DV Results: 2011 Unmonitored Area Analysis</vt:lpstr>
      <vt:lpstr>Impact of Fire Emissions on DV Results: 2011 Unmonitored Area Analysis</vt:lpstr>
      <vt:lpstr>Impact of Fire Emissions on DV Results: 2025 Unmonitored Area Analysis</vt:lpstr>
      <vt:lpstr>Impact of Fire Emissions on DV Results: 2025 Unmonitored Area Analysis</vt:lpstr>
      <vt:lpstr>Contribution of Fire Emissions to Doña Ana County Ozone: Summary</vt:lpstr>
      <vt:lpstr>SA Vis Tools Overview</vt:lpstr>
      <vt:lpstr>SA Vis Tools: Results by Region</vt:lpstr>
      <vt:lpstr>SA Vis Tools: Source Breakdown by Region</vt:lpstr>
      <vt:lpstr>SA Vis Tools: Results by Emissions Sector</vt:lpstr>
      <vt:lpstr>SA Vis Tools: Regional Breakdown by Emissions Source</vt:lpstr>
      <vt:lpstr>Access  SNMOS  Ozone SA Vis Tool wiki through IWDW Website (in development)</vt:lpstr>
      <vt:lpstr>Task 12 Summary</vt:lpstr>
      <vt:lpstr>Task 13: Air Quality Technical Support Document</vt:lpstr>
      <vt:lpstr>Air Quality Technical Support Document Outline</vt:lpstr>
      <vt:lpstr>Task 13: Air Quality Technical Support Document</vt:lpstr>
      <vt:lpstr>Next Steps Tasks to be Completed by November 18, 2016</vt:lpstr>
      <vt:lpstr>End—Questions?</vt:lpstr>
      <vt:lpstr>Biogenic Emissions: 12 km Grid</vt:lpstr>
      <vt:lpstr>Sunland Park DVC: 66.7 ppb  DVF: 61.3 ppb</vt:lpstr>
      <vt:lpstr>Sunland Park DVC: 66.7 ppb  DVF: 61.3 ppb</vt:lpstr>
      <vt:lpstr>Solano DVC: 64.3 ppb  DVF: 58.7 ppb</vt:lpstr>
      <vt:lpstr>Solano DVC: 64.3 ppb  DVF: 58.7 ppb</vt:lpstr>
      <vt:lpstr>La Union DVC: 64.7 ppb  DVF: 58.3 ppb</vt:lpstr>
      <vt:lpstr>La Union DVC: 64.7 ppb  DVF: 58.3 ppb</vt:lpstr>
      <vt:lpstr>Chaparral DVC: 67.7 ppb  DVF: 60.8 ppb</vt:lpstr>
      <vt:lpstr>Chaparral DVC: 67.7 ppb  DVF: 60.8 ppb</vt:lpstr>
      <vt:lpstr>Top 5 Contributors to 4 km Grid Non-Doña Ana New Mexico Monitor DVs </vt:lpstr>
      <vt:lpstr>Ozone Contribution Calculations: 2025</vt:lpstr>
      <vt:lpstr>Ozone Contribution Calculations: 2011</vt:lpstr>
    </vt:vector>
  </TitlesOfParts>
  <Company>UNC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 Adelman</dc:creator>
  <cp:lastModifiedBy>Sue Kemball-Cook</cp:lastModifiedBy>
  <cp:revision>1211</cp:revision>
  <cp:lastPrinted>2016-08-29T19:19:11Z</cp:lastPrinted>
  <dcterms:created xsi:type="dcterms:W3CDTF">2012-10-19T15:26:48Z</dcterms:created>
  <dcterms:modified xsi:type="dcterms:W3CDTF">2016-08-31T21:43:00Z</dcterms:modified>
</cp:coreProperties>
</file>